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7"/>
  </p:notesMasterIdLst>
  <p:sldIdLst>
    <p:sldId id="673" r:id="rId2"/>
    <p:sldId id="681" r:id="rId3"/>
    <p:sldId id="740" r:id="rId4"/>
    <p:sldId id="741" r:id="rId5"/>
    <p:sldId id="733" r:id="rId6"/>
    <p:sldId id="734" r:id="rId7"/>
    <p:sldId id="735" r:id="rId8"/>
    <p:sldId id="736" r:id="rId9"/>
    <p:sldId id="737" r:id="rId10"/>
    <p:sldId id="738" r:id="rId11"/>
    <p:sldId id="739" r:id="rId12"/>
    <p:sldId id="682" r:id="rId13"/>
    <p:sldId id="684" r:id="rId14"/>
    <p:sldId id="686" r:id="rId15"/>
    <p:sldId id="687" r:id="rId16"/>
    <p:sldId id="688" r:id="rId17"/>
    <p:sldId id="689" r:id="rId18"/>
    <p:sldId id="691" r:id="rId19"/>
    <p:sldId id="692" r:id="rId20"/>
    <p:sldId id="693" r:id="rId21"/>
    <p:sldId id="694" r:id="rId22"/>
    <p:sldId id="695" r:id="rId23"/>
    <p:sldId id="696" r:id="rId24"/>
    <p:sldId id="721" r:id="rId25"/>
    <p:sldId id="722" r:id="rId26"/>
    <p:sldId id="723" r:id="rId27"/>
    <p:sldId id="724" r:id="rId28"/>
    <p:sldId id="725" r:id="rId29"/>
    <p:sldId id="726" r:id="rId30"/>
    <p:sldId id="727" r:id="rId31"/>
    <p:sldId id="728" r:id="rId32"/>
    <p:sldId id="729" r:id="rId33"/>
    <p:sldId id="730" r:id="rId34"/>
    <p:sldId id="731" r:id="rId35"/>
    <p:sldId id="732" r:id="rId36"/>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C4F"/>
    <a:srgbClr val="41ADE0"/>
    <a:srgbClr val="139D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9E0BAF-F2BE-6B65-75A0-34B2BAC0EE75}" v="2948" dt="2024-11-04T15:53:51.663"/>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84"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F9C816-54C0-4EE8-8442-214940BB949B}" type="datetimeFigureOut">
              <a:rPr lang="es-AR" smtClean="0"/>
              <a:t>26/8/2025</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34DB3-387A-4AA8-BD99-C3F52BA40F6A}" type="slidenum">
              <a:rPr lang="es-AR" smtClean="0"/>
              <a:t>‹Nº›</a:t>
            </a:fld>
            <a:endParaRPr lang="es-AR"/>
          </a:p>
        </p:txBody>
      </p:sp>
    </p:spTree>
    <p:extLst>
      <p:ext uri="{BB962C8B-B14F-4D97-AF65-F5344CB8AC3E}">
        <p14:creationId xmlns:p14="http://schemas.microsoft.com/office/powerpoint/2010/main" val="3286286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32917A53-5B02-A728-9A5C-27EFACAE7021}"/>
            </a:ext>
          </a:extLst>
        </p:cNvPr>
        <p:cNvGrpSpPr/>
        <p:nvPr/>
      </p:nvGrpSpPr>
      <p:grpSpPr>
        <a:xfrm>
          <a:off x="0" y="0"/>
          <a:ext cx="0" cy="0"/>
          <a:chOff x="0" y="0"/>
          <a:chExt cx="0" cy="0"/>
        </a:xfrm>
      </p:grpSpPr>
      <p:sp>
        <p:nvSpPr>
          <p:cNvPr id="332" name="Google Shape;332;p10:notes">
            <a:extLst>
              <a:ext uri="{FF2B5EF4-FFF2-40B4-BE49-F238E27FC236}">
                <a16:creationId xmlns:a16="http://schemas.microsoft.com/office/drawing/2014/main" id="{85520842-EDB6-F4F3-AE3A-53CEF01E3C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0:notes">
            <a:extLst>
              <a:ext uri="{FF2B5EF4-FFF2-40B4-BE49-F238E27FC236}">
                <a16:creationId xmlns:a16="http://schemas.microsoft.com/office/drawing/2014/main" id="{9E189F99-CFA7-E7E8-A177-F309673D40A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4" name="Google Shape;334;p10:notes">
            <a:extLst>
              <a:ext uri="{FF2B5EF4-FFF2-40B4-BE49-F238E27FC236}">
                <a16:creationId xmlns:a16="http://schemas.microsoft.com/office/drawing/2014/main" id="{52F85DC9-E507-0ED9-3448-6E2EA2127F3A}"/>
              </a:ext>
            </a:extLst>
          </p:cNvPr>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buClr>
                <a:srgbClr val="000000"/>
              </a:buClr>
              <a:buSzPts val="1400"/>
              <a:buFont typeface="Arial" panose="020B0604020202020204"/>
              <a:buNone/>
            </a:pPr>
            <a:fld id="{00000000-1234-1234-1234-123412341234}" type="slidenum">
              <a:rPr lang="es-AR" sz="1400" kern="0">
                <a:solidFill>
                  <a:srgbClr val="000000"/>
                </a:solidFill>
                <a:latin typeface="Arial" panose="020B0604020202020204"/>
                <a:cs typeface="Arial" panose="020B0604020202020204"/>
                <a:sym typeface="Arial" panose="020B0604020202020204"/>
              </a:rPr>
              <a:pPr algn="r">
                <a:buClr>
                  <a:srgbClr val="000000"/>
                </a:buClr>
                <a:buSzPts val="1400"/>
                <a:buFont typeface="Arial" panose="020B0604020202020204"/>
                <a:buNone/>
              </a:pPr>
              <a:t>6</a:t>
            </a:fld>
            <a:endParaRPr lang="es-AR" sz="1400" kern="0">
              <a:solidFill>
                <a:srgbClr val="000000"/>
              </a:solidFill>
              <a:latin typeface="Arial" panose="020B0604020202020204"/>
              <a:cs typeface="Arial" panose="020B0604020202020204"/>
              <a:sym typeface="Arial" panose="020B0604020202020204"/>
            </a:endParaRPr>
          </a:p>
        </p:txBody>
      </p:sp>
    </p:spTree>
    <p:extLst>
      <p:ext uri="{BB962C8B-B14F-4D97-AF65-F5344CB8AC3E}">
        <p14:creationId xmlns:p14="http://schemas.microsoft.com/office/powerpoint/2010/main" val="1030253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32917A53-5B02-A728-9A5C-27EFACAE7021}"/>
            </a:ext>
          </a:extLst>
        </p:cNvPr>
        <p:cNvGrpSpPr/>
        <p:nvPr/>
      </p:nvGrpSpPr>
      <p:grpSpPr>
        <a:xfrm>
          <a:off x="0" y="0"/>
          <a:ext cx="0" cy="0"/>
          <a:chOff x="0" y="0"/>
          <a:chExt cx="0" cy="0"/>
        </a:xfrm>
      </p:grpSpPr>
      <p:sp>
        <p:nvSpPr>
          <p:cNvPr id="332" name="Google Shape;332;p10:notes">
            <a:extLst>
              <a:ext uri="{FF2B5EF4-FFF2-40B4-BE49-F238E27FC236}">
                <a16:creationId xmlns:a16="http://schemas.microsoft.com/office/drawing/2014/main" id="{85520842-EDB6-F4F3-AE3A-53CEF01E3C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0:notes">
            <a:extLst>
              <a:ext uri="{FF2B5EF4-FFF2-40B4-BE49-F238E27FC236}">
                <a16:creationId xmlns:a16="http://schemas.microsoft.com/office/drawing/2014/main" id="{9E189F99-CFA7-E7E8-A177-F309673D40A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4" name="Google Shape;334;p10:notes">
            <a:extLst>
              <a:ext uri="{FF2B5EF4-FFF2-40B4-BE49-F238E27FC236}">
                <a16:creationId xmlns:a16="http://schemas.microsoft.com/office/drawing/2014/main" id="{52F85DC9-E507-0ED9-3448-6E2EA2127F3A}"/>
              </a:ext>
            </a:extLst>
          </p:cNvPr>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buClr>
                <a:srgbClr val="000000"/>
              </a:buClr>
              <a:buSzPts val="1400"/>
              <a:buFont typeface="Arial" panose="020B0604020202020204"/>
              <a:buNone/>
            </a:pPr>
            <a:fld id="{00000000-1234-1234-1234-123412341234}" type="slidenum">
              <a:rPr lang="es-AR" sz="1400" kern="0">
                <a:solidFill>
                  <a:srgbClr val="000000"/>
                </a:solidFill>
                <a:latin typeface="Arial" panose="020B0604020202020204"/>
                <a:cs typeface="Arial" panose="020B0604020202020204"/>
                <a:sym typeface="Arial" panose="020B0604020202020204"/>
              </a:rPr>
              <a:pPr algn="r">
                <a:buClr>
                  <a:srgbClr val="000000"/>
                </a:buClr>
                <a:buSzPts val="1400"/>
                <a:buFont typeface="Arial" panose="020B0604020202020204"/>
                <a:buNone/>
              </a:pPr>
              <a:t>7</a:t>
            </a:fld>
            <a:endParaRPr lang="es-AR" sz="1400" kern="0">
              <a:solidFill>
                <a:srgbClr val="000000"/>
              </a:solidFill>
              <a:latin typeface="Arial" panose="020B0604020202020204"/>
              <a:cs typeface="Arial" panose="020B0604020202020204"/>
              <a:sym typeface="Arial" panose="020B0604020202020204"/>
            </a:endParaRPr>
          </a:p>
        </p:txBody>
      </p:sp>
    </p:spTree>
    <p:extLst>
      <p:ext uri="{BB962C8B-B14F-4D97-AF65-F5344CB8AC3E}">
        <p14:creationId xmlns:p14="http://schemas.microsoft.com/office/powerpoint/2010/main" val="1211122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32917A53-5B02-A728-9A5C-27EFACAE7021}"/>
            </a:ext>
          </a:extLst>
        </p:cNvPr>
        <p:cNvGrpSpPr/>
        <p:nvPr/>
      </p:nvGrpSpPr>
      <p:grpSpPr>
        <a:xfrm>
          <a:off x="0" y="0"/>
          <a:ext cx="0" cy="0"/>
          <a:chOff x="0" y="0"/>
          <a:chExt cx="0" cy="0"/>
        </a:xfrm>
      </p:grpSpPr>
      <p:sp>
        <p:nvSpPr>
          <p:cNvPr id="332" name="Google Shape;332;p10:notes">
            <a:extLst>
              <a:ext uri="{FF2B5EF4-FFF2-40B4-BE49-F238E27FC236}">
                <a16:creationId xmlns:a16="http://schemas.microsoft.com/office/drawing/2014/main" id="{85520842-EDB6-F4F3-AE3A-53CEF01E3C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0:notes">
            <a:extLst>
              <a:ext uri="{FF2B5EF4-FFF2-40B4-BE49-F238E27FC236}">
                <a16:creationId xmlns:a16="http://schemas.microsoft.com/office/drawing/2014/main" id="{9E189F99-CFA7-E7E8-A177-F309673D40A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4" name="Google Shape;334;p10:notes">
            <a:extLst>
              <a:ext uri="{FF2B5EF4-FFF2-40B4-BE49-F238E27FC236}">
                <a16:creationId xmlns:a16="http://schemas.microsoft.com/office/drawing/2014/main" id="{52F85DC9-E507-0ED9-3448-6E2EA2127F3A}"/>
              </a:ext>
            </a:extLst>
          </p:cNvPr>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buClr>
                <a:srgbClr val="000000"/>
              </a:buClr>
              <a:buSzPts val="1400"/>
              <a:buFont typeface="Arial" panose="020B0604020202020204"/>
              <a:buNone/>
            </a:pPr>
            <a:fld id="{00000000-1234-1234-1234-123412341234}" type="slidenum">
              <a:rPr lang="es-AR" sz="1400" kern="0">
                <a:solidFill>
                  <a:srgbClr val="000000"/>
                </a:solidFill>
                <a:latin typeface="Arial" panose="020B0604020202020204"/>
                <a:cs typeface="Arial" panose="020B0604020202020204"/>
                <a:sym typeface="Arial" panose="020B0604020202020204"/>
              </a:rPr>
              <a:pPr algn="r">
                <a:buClr>
                  <a:srgbClr val="000000"/>
                </a:buClr>
                <a:buSzPts val="1400"/>
                <a:buFont typeface="Arial" panose="020B0604020202020204"/>
                <a:buNone/>
              </a:pPr>
              <a:t>8</a:t>
            </a:fld>
            <a:endParaRPr lang="es-AR" sz="1400" kern="0">
              <a:solidFill>
                <a:srgbClr val="000000"/>
              </a:solidFill>
              <a:latin typeface="Arial" panose="020B0604020202020204"/>
              <a:cs typeface="Arial" panose="020B0604020202020204"/>
              <a:sym typeface="Arial" panose="020B0604020202020204"/>
            </a:endParaRPr>
          </a:p>
        </p:txBody>
      </p:sp>
    </p:spTree>
    <p:extLst>
      <p:ext uri="{BB962C8B-B14F-4D97-AF65-F5344CB8AC3E}">
        <p14:creationId xmlns:p14="http://schemas.microsoft.com/office/powerpoint/2010/main" val="1748427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32917A53-5B02-A728-9A5C-27EFACAE7021}"/>
            </a:ext>
          </a:extLst>
        </p:cNvPr>
        <p:cNvGrpSpPr/>
        <p:nvPr/>
      </p:nvGrpSpPr>
      <p:grpSpPr>
        <a:xfrm>
          <a:off x="0" y="0"/>
          <a:ext cx="0" cy="0"/>
          <a:chOff x="0" y="0"/>
          <a:chExt cx="0" cy="0"/>
        </a:xfrm>
      </p:grpSpPr>
      <p:sp>
        <p:nvSpPr>
          <p:cNvPr id="332" name="Google Shape;332;p10:notes">
            <a:extLst>
              <a:ext uri="{FF2B5EF4-FFF2-40B4-BE49-F238E27FC236}">
                <a16:creationId xmlns:a16="http://schemas.microsoft.com/office/drawing/2014/main" id="{85520842-EDB6-F4F3-AE3A-53CEF01E3C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0:notes">
            <a:extLst>
              <a:ext uri="{FF2B5EF4-FFF2-40B4-BE49-F238E27FC236}">
                <a16:creationId xmlns:a16="http://schemas.microsoft.com/office/drawing/2014/main" id="{9E189F99-CFA7-E7E8-A177-F309673D40A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4" name="Google Shape;334;p10:notes">
            <a:extLst>
              <a:ext uri="{FF2B5EF4-FFF2-40B4-BE49-F238E27FC236}">
                <a16:creationId xmlns:a16="http://schemas.microsoft.com/office/drawing/2014/main" id="{52F85DC9-E507-0ED9-3448-6E2EA2127F3A}"/>
              </a:ext>
            </a:extLst>
          </p:cNvPr>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buClr>
                <a:srgbClr val="000000"/>
              </a:buClr>
              <a:buSzPts val="1400"/>
              <a:buFont typeface="Arial" panose="020B0604020202020204"/>
              <a:buNone/>
            </a:pPr>
            <a:fld id="{00000000-1234-1234-1234-123412341234}" type="slidenum">
              <a:rPr lang="es-AR" sz="1400" kern="0">
                <a:solidFill>
                  <a:srgbClr val="000000"/>
                </a:solidFill>
                <a:latin typeface="Arial" panose="020B0604020202020204"/>
                <a:cs typeface="Arial" panose="020B0604020202020204"/>
                <a:sym typeface="Arial" panose="020B0604020202020204"/>
              </a:rPr>
              <a:pPr algn="r">
                <a:buClr>
                  <a:srgbClr val="000000"/>
                </a:buClr>
                <a:buSzPts val="1400"/>
                <a:buFont typeface="Arial" panose="020B0604020202020204"/>
                <a:buNone/>
              </a:pPr>
              <a:t>9</a:t>
            </a:fld>
            <a:endParaRPr lang="es-AR" sz="1400" kern="0">
              <a:solidFill>
                <a:srgbClr val="000000"/>
              </a:solidFill>
              <a:latin typeface="Arial" panose="020B0604020202020204"/>
              <a:cs typeface="Arial" panose="020B0604020202020204"/>
              <a:sym typeface="Arial" panose="020B0604020202020204"/>
            </a:endParaRPr>
          </a:p>
        </p:txBody>
      </p:sp>
    </p:spTree>
    <p:extLst>
      <p:ext uri="{BB962C8B-B14F-4D97-AF65-F5344CB8AC3E}">
        <p14:creationId xmlns:p14="http://schemas.microsoft.com/office/powerpoint/2010/main" val="3888083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32917A53-5B02-A728-9A5C-27EFACAE7021}"/>
            </a:ext>
          </a:extLst>
        </p:cNvPr>
        <p:cNvGrpSpPr/>
        <p:nvPr/>
      </p:nvGrpSpPr>
      <p:grpSpPr>
        <a:xfrm>
          <a:off x="0" y="0"/>
          <a:ext cx="0" cy="0"/>
          <a:chOff x="0" y="0"/>
          <a:chExt cx="0" cy="0"/>
        </a:xfrm>
      </p:grpSpPr>
      <p:sp>
        <p:nvSpPr>
          <p:cNvPr id="332" name="Google Shape;332;p10:notes">
            <a:extLst>
              <a:ext uri="{FF2B5EF4-FFF2-40B4-BE49-F238E27FC236}">
                <a16:creationId xmlns:a16="http://schemas.microsoft.com/office/drawing/2014/main" id="{85520842-EDB6-F4F3-AE3A-53CEF01E3C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0:notes">
            <a:extLst>
              <a:ext uri="{FF2B5EF4-FFF2-40B4-BE49-F238E27FC236}">
                <a16:creationId xmlns:a16="http://schemas.microsoft.com/office/drawing/2014/main" id="{9E189F99-CFA7-E7E8-A177-F309673D40A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4" name="Google Shape;334;p10:notes">
            <a:extLst>
              <a:ext uri="{FF2B5EF4-FFF2-40B4-BE49-F238E27FC236}">
                <a16:creationId xmlns:a16="http://schemas.microsoft.com/office/drawing/2014/main" id="{52F85DC9-E507-0ED9-3448-6E2EA2127F3A}"/>
              </a:ext>
            </a:extLst>
          </p:cNvPr>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buClr>
                <a:srgbClr val="000000"/>
              </a:buClr>
              <a:buSzPts val="1400"/>
              <a:buFont typeface="Arial" panose="020B0604020202020204"/>
              <a:buNone/>
            </a:pPr>
            <a:fld id="{00000000-1234-1234-1234-123412341234}" type="slidenum">
              <a:rPr lang="es-AR" sz="1400" kern="0">
                <a:solidFill>
                  <a:srgbClr val="000000"/>
                </a:solidFill>
                <a:latin typeface="Arial" panose="020B0604020202020204"/>
                <a:cs typeface="Arial" panose="020B0604020202020204"/>
                <a:sym typeface="Arial" panose="020B0604020202020204"/>
              </a:rPr>
              <a:pPr algn="r">
                <a:buClr>
                  <a:srgbClr val="000000"/>
                </a:buClr>
                <a:buSzPts val="1400"/>
                <a:buFont typeface="Arial" panose="020B0604020202020204"/>
                <a:buNone/>
              </a:pPr>
              <a:t>10</a:t>
            </a:fld>
            <a:endParaRPr lang="es-AR" sz="1400" kern="0">
              <a:solidFill>
                <a:srgbClr val="000000"/>
              </a:solidFill>
              <a:latin typeface="Arial" panose="020B0604020202020204"/>
              <a:cs typeface="Arial" panose="020B0604020202020204"/>
              <a:sym typeface="Arial" panose="020B0604020202020204"/>
            </a:endParaRPr>
          </a:p>
        </p:txBody>
      </p:sp>
    </p:spTree>
    <p:extLst>
      <p:ext uri="{BB962C8B-B14F-4D97-AF65-F5344CB8AC3E}">
        <p14:creationId xmlns:p14="http://schemas.microsoft.com/office/powerpoint/2010/main" val="2798559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32917A53-5B02-A728-9A5C-27EFACAE7021}"/>
            </a:ext>
          </a:extLst>
        </p:cNvPr>
        <p:cNvGrpSpPr/>
        <p:nvPr/>
      </p:nvGrpSpPr>
      <p:grpSpPr>
        <a:xfrm>
          <a:off x="0" y="0"/>
          <a:ext cx="0" cy="0"/>
          <a:chOff x="0" y="0"/>
          <a:chExt cx="0" cy="0"/>
        </a:xfrm>
      </p:grpSpPr>
      <p:sp>
        <p:nvSpPr>
          <p:cNvPr id="332" name="Google Shape;332;p10:notes">
            <a:extLst>
              <a:ext uri="{FF2B5EF4-FFF2-40B4-BE49-F238E27FC236}">
                <a16:creationId xmlns:a16="http://schemas.microsoft.com/office/drawing/2014/main" id="{85520842-EDB6-F4F3-AE3A-53CEF01E3C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0:notes">
            <a:extLst>
              <a:ext uri="{FF2B5EF4-FFF2-40B4-BE49-F238E27FC236}">
                <a16:creationId xmlns:a16="http://schemas.microsoft.com/office/drawing/2014/main" id="{9E189F99-CFA7-E7E8-A177-F309673D40A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4" name="Google Shape;334;p10:notes">
            <a:extLst>
              <a:ext uri="{FF2B5EF4-FFF2-40B4-BE49-F238E27FC236}">
                <a16:creationId xmlns:a16="http://schemas.microsoft.com/office/drawing/2014/main" id="{52F85DC9-E507-0ED9-3448-6E2EA2127F3A}"/>
              </a:ext>
            </a:extLst>
          </p:cNvPr>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buClr>
                <a:srgbClr val="000000"/>
              </a:buClr>
              <a:buSzPts val="1400"/>
              <a:buFont typeface="Arial" panose="020B0604020202020204"/>
              <a:buNone/>
            </a:pPr>
            <a:fld id="{00000000-1234-1234-1234-123412341234}" type="slidenum">
              <a:rPr lang="es-AR" sz="1400" kern="0">
                <a:solidFill>
                  <a:srgbClr val="000000"/>
                </a:solidFill>
                <a:latin typeface="Arial" panose="020B0604020202020204"/>
                <a:cs typeface="Arial" panose="020B0604020202020204"/>
                <a:sym typeface="Arial" panose="020B0604020202020204"/>
              </a:rPr>
              <a:pPr algn="r">
                <a:buClr>
                  <a:srgbClr val="000000"/>
                </a:buClr>
                <a:buSzPts val="1400"/>
                <a:buFont typeface="Arial" panose="020B0604020202020204"/>
                <a:buNone/>
              </a:pPr>
              <a:t>11</a:t>
            </a:fld>
            <a:endParaRPr lang="es-AR" sz="1400" kern="0">
              <a:solidFill>
                <a:srgbClr val="000000"/>
              </a:solidFill>
              <a:latin typeface="Arial" panose="020B0604020202020204"/>
              <a:cs typeface="Arial" panose="020B0604020202020204"/>
              <a:sym typeface="Arial" panose="020B0604020202020204"/>
            </a:endParaRPr>
          </a:p>
        </p:txBody>
      </p:sp>
    </p:spTree>
    <p:extLst>
      <p:ext uri="{BB962C8B-B14F-4D97-AF65-F5344CB8AC3E}">
        <p14:creationId xmlns:p14="http://schemas.microsoft.com/office/powerpoint/2010/main" val="27282242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orta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0CF67025-16C2-0710-E5B1-8B54BE4E9935}"/>
              </a:ext>
            </a:extLst>
          </p:cNvPr>
          <p:cNvSpPr>
            <a:spLocks noGrp="1"/>
          </p:cNvSpPr>
          <p:nvPr>
            <p:ph type="ctrTitle" hasCustomPrompt="1"/>
          </p:nvPr>
        </p:nvSpPr>
        <p:spPr>
          <a:xfrm>
            <a:off x="792727" y="3180274"/>
            <a:ext cx="10606547" cy="847725"/>
          </a:xfrm>
        </p:spPr>
        <p:txBody>
          <a:bodyPr anchor="ctr"/>
          <a:lstStyle>
            <a:lvl1pPr algn="ctr">
              <a:defRPr sz="5000">
                <a:solidFill>
                  <a:schemeClr val="bg1"/>
                </a:solidFill>
              </a:defRPr>
            </a:lvl1pPr>
          </a:lstStyle>
          <a:p>
            <a:r>
              <a:rPr lang="es-MX" dirty="0"/>
              <a:t>Título</a:t>
            </a:r>
            <a:endParaRPr lang="es-AR" dirty="0"/>
          </a:p>
        </p:txBody>
      </p:sp>
      <p:sp>
        <p:nvSpPr>
          <p:cNvPr id="7" name="Subtítulo 2">
            <a:extLst>
              <a:ext uri="{FF2B5EF4-FFF2-40B4-BE49-F238E27FC236}">
                <a16:creationId xmlns:a16="http://schemas.microsoft.com/office/drawing/2014/main" id="{C856C264-6A47-07C6-5A1A-F8A826A39394}"/>
              </a:ext>
            </a:extLst>
          </p:cNvPr>
          <p:cNvSpPr>
            <a:spLocks noGrp="1"/>
          </p:cNvSpPr>
          <p:nvPr>
            <p:ph type="subTitle" idx="1" hasCustomPrompt="1"/>
          </p:nvPr>
        </p:nvSpPr>
        <p:spPr>
          <a:xfrm>
            <a:off x="792727" y="4027999"/>
            <a:ext cx="10606547" cy="447675"/>
          </a:xfrm>
        </p:spPr>
        <p:txBody>
          <a:bodyPr anchor="ctr">
            <a:noAutofit/>
          </a:bodyPr>
          <a:lstStyle>
            <a:lvl1pPr marL="0" indent="0" algn="ctr">
              <a:buNone/>
              <a:defRPr sz="2800">
                <a:solidFill>
                  <a:schemeClr val="bg1"/>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9" name="Marcador de número de diapositiva 6">
            <a:extLst>
              <a:ext uri="{FF2B5EF4-FFF2-40B4-BE49-F238E27FC236}">
                <a16:creationId xmlns:a16="http://schemas.microsoft.com/office/drawing/2014/main" id="{688578CE-B57B-0CF0-0DEA-B4F2D03E5BF9}"/>
              </a:ext>
            </a:extLst>
          </p:cNvPr>
          <p:cNvSpPr>
            <a:spLocks noGrp="1"/>
          </p:cNvSpPr>
          <p:nvPr>
            <p:ph type="sldNum" sz="quarter" idx="12"/>
          </p:nvPr>
        </p:nvSpPr>
        <p:spPr>
          <a:xfrm>
            <a:off x="5761703" y="6022053"/>
            <a:ext cx="5454444" cy="365125"/>
          </a:xfrm>
          <a:prstGeom prst="rect">
            <a:avLst/>
          </a:prstGeom>
        </p:spPr>
        <p:txBody>
          <a:bodyPr/>
          <a:lstStyle>
            <a:lvl1pPr>
              <a:defRPr sz="2000">
                <a:solidFill>
                  <a:schemeClr val="bg1"/>
                </a:solidFill>
                <a:latin typeface="Trebuchet MS" panose="020B0603020202020204" pitchFamily="34" charset="0"/>
              </a:defRPr>
            </a:lvl1pPr>
          </a:lstStyle>
          <a:p>
            <a:fld id="{00000000-1234-1234-1234-123412341234}" type="slidenum">
              <a:rPr lang="es-ES" kern="0" smtClean="0">
                <a:solidFill>
                  <a:srgbClr val="737373"/>
                </a:solidFill>
              </a:rPr>
              <a:pPr/>
              <a:t>‹Nº›</a:t>
            </a:fld>
            <a:endParaRPr lang="es-ES" kern="0">
              <a:solidFill>
                <a:srgbClr val="737373"/>
              </a:solidFill>
            </a:endParaRPr>
          </a:p>
        </p:txBody>
      </p:sp>
      <p:pic>
        <p:nvPicPr>
          <p:cNvPr id="5" name="Imagen 4">
            <a:extLst>
              <a:ext uri="{FF2B5EF4-FFF2-40B4-BE49-F238E27FC236}">
                <a16:creationId xmlns:a16="http://schemas.microsoft.com/office/drawing/2014/main" id="{7272B6AA-F06B-8009-89EF-C9FE5FEFAAF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98225" y="818175"/>
            <a:ext cx="6195551" cy="1910158"/>
          </a:xfrm>
          <a:prstGeom prst="rect">
            <a:avLst/>
          </a:prstGeom>
        </p:spPr>
      </p:pic>
    </p:spTree>
    <p:extLst>
      <p:ext uri="{BB962C8B-B14F-4D97-AF65-F5344CB8AC3E}">
        <p14:creationId xmlns:p14="http://schemas.microsoft.com/office/powerpoint/2010/main" val="510886859"/>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ulo sub bulle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4C64F7-74B9-169A-B406-BA9F40582E13}"/>
              </a:ext>
            </a:extLst>
          </p:cNvPr>
          <p:cNvSpPr>
            <a:spLocks noGrp="1"/>
          </p:cNvSpPr>
          <p:nvPr>
            <p:ph idx="1"/>
          </p:nvPr>
        </p:nvSpPr>
        <p:spPr>
          <a:xfrm>
            <a:off x="685799" y="1920056"/>
            <a:ext cx="9446342" cy="4129088"/>
          </a:xfrm>
        </p:spPr>
        <p:txBody>
          <a:bodyPr/>
          <a:lstStyle>
            <a:lvl1pPr marL="228600" indent="-228600">
              <a:buClr>
                <a:schemeClr val="tx1">
                  <a:lumMod val="75000"/>
                  <a:lumOff val="25000"/>
                </a:schemeClr>
              </a:buClr>
              <a:buSzPct val="85000"/>
              <a:buFont typeface="Calibri" panose="020F0502020204030204" pitchFamily="34" charset="0"/>
              <a:buChar char="●"/>
              <a:defRPr>
                <a:latin typeface="Montserrat" pitchFamily="2" charset="0"/>
              </a:defRPr>
            </a:lvl1pPr>
            <a:lvl2pPr>
              <a:defRPr>
                <a:latin typeface="Montserrat" pitchFamily="2" charset="0"/>
              </a:defRPr>
            </a:lvl2pPr>
            <a:lvl3pPr>
              <a:defRPr>
                <a:latin typeface="Montserrat" pitchFamily="2" charset="0"/>
              </a:defRPr>
            </a:lvl3pPr>
            <a:lvl4pPr>
              <a:defRPr>
                <a:latin typeface="Montserrat" pitchFamily="2" charset="0"/>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ítulo 1">
            <a:extLst>
              <a:ext uri="{FF2B5EF4-FFF2-40B4-BE49-F238E27FC236}">
                <a16:creationId xmlns:a16="http://schemas.microsoft.com/office/drawing/2014/main" id="{9B119AD3-85F3-B6F5-3022-D8427B3FDBBC}"/>
              </a:ext>
            </a:extLst>
          </p:cNvPr>
          <p:cNvSpPr>
            <a:spLocks noGrp="1"/>
          </p:cNvSpPr>
          <p:nvPr>
            <p:ph type="ctrTitle" hasCustomPrompt="1"/>
          </p:nvPr>
        </p:nvSpPr>
        <p:spPr>
          <a:xfrm>
            <a:off x="685799" y="352426"/>
            <a:ext cx="10997135" cy="636486"/>
          </a:xfrm>
        </p:spPr>
        <p:txBody>
          <a:bodyPr anchor="ctr"/>
          <a:lstStyle>
            <a:lvl1pPr algn="l">
              <a:defRPr sz="4000"/>
            </a:lvl1pPr>
          </a:lstStyle>
          <a:p>
            <a:r>
              <a:rPr lang="es-MX" dirty="0"/>
              <a:t>Título</a:t>
            </a:r>
            <a:endParaRPr lang="es-AR" dirty="0"/>
          </a:p>
        </p:txBody>
      </p:sp>
      <p:sp>
        <p:nvSpPr>
          <p:cNvPr id="8" name="Subtítulo 2">
            <a:extLst>
              <a:ext uri="{FF2B5EF4-FFF2-40B4-BE49-F238E27FC236}">
                <a16:creationId xmlns:a16="http://schemas.microsoft.com/office/drawing/2014/main" id="{E3C0B864-64B6-5036-DA4D-D18C4E9643E2}"/>
              </a:ext>
            </a:extLst>
          </p:cNvPr>
          <p:cNvSpPr>
            <a:spLocks noGrp="1"/>
          </p:cNvSpPr>
          <p:nvPr>
            <p:ph type="subTitle" idx="10" hasCustomPrompt="1"/>
          </p:nvPr>
        </p:nvSpPr>
        <p:spPr>
          <a:xfrm>
            <a:off x="685799" y="988912"/>
            <a:ext cx="10997135" cy="447675"/>
          </a:xfrm>
        </p:spPr>
        <p:txBody>
          <a:bodyPr anchor="ctr">
            <a:noAutofit/>
          </a:bodyPr>
          <a:lstStyle>
            <a:lvl1pPr marL="0" indent="0" algn="l">
              <a:buNone/>
              <a:defRPr sz="2400">
                <a:solidFill>
                  <a:srgbClr val="242C4F"/>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9" name="Rectángulo 8">
            <a:extLst>
              <a:ext uri="{FF2B5EF4-FFF2-40B4-BE49-F238E27FC236}">
                <a16:creationId xmlns:a16="http://schemas.microsoft.com/office/drawing/2014/main" id="{99F11037-C02D-5F6D-E004-74E5C34FE9ED}"/>
              </a:ext>
            </a:extLst>
          </p:cNvPr>
          <p:cNvSpPr>
            <a:spLocks/>
          </p:cNvSpPr>
          <p:nvPr/>
        </p:nvSpPr>
        <p:spPr>
          <a:xfrm>
            <a:off x="540774" y="351503"/>
            <a:ext cx="145026" cy="1085084"/>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47203D24-FBA1-703D-AD1D-090476A34ADF}"/>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4" name="CuadroTexto 3">
            <a:extLst>
              <a:ext uri="{FF2B5EF4-FFF2-40B4-BE49-F238E27FC236}">
                <a16:creationId xmlns:a16="http://schemas.microsoft.com/office/drawing/2014/main" id="{0BD33A2D-D77F-F8D1-2942-7375CC1A3B58}"/>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24635907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ulo sin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6AEB66-88EA-E5AD-08FC-3394AB99A5F9}"/>
              </a:ext>
            </a:extLst>
          </p:cNvPr>
          <p:cNvSpPr>
            <a:spLocks noGrp="1"/>
          </p:cNvSpPr>
          <p:nvPr>
            <p:ph type="body" idx="1" hasCustomPrompt="1"/>
          </p:nvPr>
        </p:nvSpPr>
        <p:spPr>
          <a:xfrm>
            <a:off x="831850" y="2160895"/>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dirty="0"/>
              <a:t>Diapositiva sin título para el caso de que deba agregarse un gráfico de gran tamaño</a:t>
            </a:r>
          </a:p>
        </p:txBody>
      </p:sp>
      <p:sp>
        <p:nvSpPr>
          <p:cNvPr id="5" name="Rectángulo 4">
            <a:extLst>
              <a:ext uri="{FF2B5EF4-FFF2-40B4-BE49-F238E27FC236}">
                <a16:creationId xmlns:a16="http://schemas.microsoft.com/office/drawing/2014/main" id="{F70B624D-C3C7-43A9-C0EA-EDE227227B51}"/>
              </a:ext>
            </a:extLst>
          </p:cNvPr>
          <p:cNvSpPr>
            <a:spLocks/>
          </p:cNvSpPr>
          <p:nvPr/>
        </p:nvSpPr>
        <p:spPr>
          <a:xfrm>
            <a:off x="540774" y="351512"/>
            <a:ext cx="145026" cy="661901"/>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Título 1">
            <a:extLst>
              <a:ext uri="{FF2B5EF4-FFF2-40B4-BE49-F238E27FC236}">
                <a16:creationId xmlns:a16="http://schemas.microsoft.com/office/drawing/2014/main" id="{4CB514D3-C36D-FB63-D6A2-4BE29FE15FB2}"/>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2" name="CuadroTexto 1">
            <a:extLst>
              <a:ext uri="{FF2B5EF4-FFF2-40B4-BE49-F238E27FC236}">
                <a16:creationId xmlns:a16="http://schemas.microsoft.com/office/drawing/2014/main" id="{90961145-5D8C-216C-C4D2-224DCB6C0D91}"/>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21282440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ulo sub sin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6AEB66-88EA-E5AD-08FC-3394AB99A5F9}"/>
              </a:ext>
            </a:extLst>
          </p:cNvPr>
          <p:cNvSpPr>
            <a:spLocks noGrp="1"/>
          </p:cNvSpPr>
          <p:nvPr>
            <p:ph type="body" idx="1" hasCustomPrompt="1"/>
          </p:nvPr>
        </p:nvSpPr>
        <p:spPr>
          <a:xfrm>
            <a:off x="831850" y="2160895"/>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dirty="0"/>
              <a:t>Diapositiva sin título para el caso de que deba agregarse un gráfico de gran tamaño</a:t>
            </a:r>
          </a:p>
        </p:txBody>
      </p:sp>
      <p:sp>
        <p:nvSpPr>
          <p:cNvPr id="6" name="Título 1">
            <a:extLst>
              <a:ext uri="{FF2B5EF4-FFF2-40B4-BE49-F238E27FC236}">
                <a16:creationId xmlns:a16="http://schemas.microsoft.com/office/drawing/2014/main" id="{90CF7241-D2BC-9528-A4ED-8014DED4E80C}"/>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7" name="Subtítulo 2">
            <a:extLst>
              <a:ext uri="{FF2B5EF4-FFF2-40B4-BE49-F238E27FC236}">
                <a16:creationId xmlns:a16="http://schemas.microsoft.com/office/drawing/2014/main" id="{DB8F353C-EFDE-0C74-F3F9-A6D5FA801EFF}"/>
              </a:ext>
            </a:extLst>
          </p:cNvPr>
          <p:cNvSpPr>
            <a:spLocks noGrp="1"/>
          </p:cNvSpPr>
          <p:nvPr>
            <p:ph type="subTitle" idx="10" hasCustomPrompt="1"/>
          </p:nvPr>
        </p:nvSpPr>
        <p:spPr>
          <a:xfrm>
            <a:off x="685799" y="988912"/>
            <a:ext cx="10965427" cy="447675"/>
          </a:xfrm>
        </p:spPr>
        <p:txBody>
          <a:bodyPr anchor="ctr">
            <a:noAutofit/>
          </a:bodyPr>
          <a:lstStyle>
            <a:lvl1pPr marL="0" indent="0" algn="l">
              <a:buNone/>
              <a:defRPr sz="2400">
                <a:solidFill>
                  <a:srgbClr val="242C4F"/>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8" name="Rectángulo 7">
            <a:extLst>
              <a:ext uri="{FF2B5EF4-FFF2-40B4-BE49-F238E27FC236}">
                <a16:creationId xmlns:a16="http://schemas.microsoft.com/office/drawing/2014/main" id="{2CE8530A-B7E0-B0F5-DC6D-B02585EC569D}"/>
              </a:ext>
            </a:extLst>
          </p:cNvPr>
          <p:cNvSpPr>
            <a:spLocks/>
          </p:cNvSpPr>
          <p:nvPr/>
        </p:nvSpPr>
        <p:spPr>
          <a:xfrm>
            <a:off x="540774" y="351503"/>
            <a:ext cx="145026" cy="1085084"/>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CuadroTexto 1">
            <a:extLst>
              <a:ext uri="{FF2B5EF4-FFF2-40B4-BE49-F238E27FC236}">
                <a16:creationId xmlns:a16="http://schemas.microsoft.com/office/drawing/2014/main" id="{5AC94343-1459-B8E7-414B-DEFD369D4CFA}"/>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218899553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ulo Dos column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6BC1E63-A96A-E255-950E-530A7C5DA034}"/>
              </a:ext>
            </a:extLst>
          </p:cNvPr>
          <p:cNvSpPr>
            <a:spLocks noGrp="1"/>
          </p:cNvSpPr>
          <p:nvPr>
            <p:ph sz="half" idx="1"/>
          </p:nvPr>
        </p:nvSpPr>
        <p:spPr>
          <a:xfrm>
            <a:off x="685799" y="1790700"/>
            <a:ext cx="4610100" cy="4386263"/>
          </a:xfrm>
        </p:spPr>
        <p:txBody>
          <a:bodyPr>
            <a:normAutofit/>
          </a:bodyPr>
          <a:lstStyle>
            <a:lvl1pPr marL="228600" indent="-228600">
              <a:buClr>
                <a:schemeClr val="tx1">
                  <a:lumMod val="75000"/>
                  <a:lumOff val="25000"/>
                </a:schemeClr>
              </a:buClr>
              <a:buSzPct val="85000"/>
              <a:buFont typeface="Calibri" panose="020F0502020204030204" pitchFamily="34" charset="0"/>
              <a:buChar char="●"/>
              <a:defRPr sz="2200">
                <a:latin typeface="Montserrat" pitchFamily="2" charset="0"/>
              </a:defRPr>
            </a:lvl1pPr>
            <a:lvl2pPr>
              <a:defRPr sz="2200">
                <a:latin typeface="Montserrat" pitchFamily="2" charset="0"/>
              </a:defRPr>
            </a:lvl2pPr>
            <a:lvl3pPr>
              <a:defRPr sz="2200">
                <a:latin typeface="Montserrat" pitchFamily="2" charset="0"/>
              </a:defRPr>
            </a:lvl3pPr>
            <a:lvl4pPr>
              <a:defRPr sz="2200">
                <a:latin typeface="Montserrat" pitchFamily="2"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Marcador de contenido 3">
            <a:extLst>
              <a:ext uri="{FF2B5EF4-FFF2-40B4-BE49-F238E27FC236}">
                <a16:creationId xmlns:a16="http://schemas.microsoft.com/office/drawing/2014/main" id="{F898665F-39C2-A747-D443-726C092BB7A6}"/>
              </a:ext>
            </a:extLst>
          </p:cNvPr>
          <p:cNvSpPr>
            <a:spLocks noGrp="1"/>
          </p:cNvSpPr>
          <p:nvPr>
            <p:ph sz="half" idx="2"/>
          </p:nvPr>
        </p:nvSpPr>
        <p:spPr>
          <a:xfrm>
            <a:off x="5561369" y="1790700"/>
            <a:ext cx="4610100" cy="4386263"/>
          </a:xfrm>
        </p:spPr>
        <p:txBody>
          <a:bodyPr>
            <a:normAutofit/>
          </a:bodyPr>
          <a:lstStyle>
            <a:lvl1pPr marL="228600" indent="-228600">
              <a:buClr>
                <a:schemeClr val="tx1">
                  <a:lumMod val="75000"/>
                  <a:lumOff val="25000"/>
                </a:schemeClr>
              </a:buClr>
              <a:buSzPct val="85000"/>
              <a:buFont typeface="Calibri" panose="020F0502020204030204" pitchFamily="34" charset="0"/>
              <a:buChar char="●"/>
              <a:defRPr sz="2200">
                <a:latin typeface="Montserrat" pitchFamily="2" charset="0"/>
              </a:defRPr>
            </a:lvl1pPr>
            <a:lvl2pPr>
              <a:defRPr sz="2200">
                <a:latin typeface="Montserrat" pitchFamily="2" charset="0"/>
              </a:defRPr>
            </a:lvl2pPr>
            <a:lvl3pPr>
              <a:defRPr sz="2200">
                <a:latin typeface="Montserrat" pitchFamily="2" charset="0"/>
              </a:defRPr>
            </a:lvl3pPr>
            <a:lvl4pPr>
              <a:defRPr sz="2200">
                <a:latin typeface="Montserrat" pitchFamily="2"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Rectángulo 1">
            <a:extLst>
              <a:ext uri="{FF2B5EF4-FFF2-40B4-BE49-F238E27FC236}">
                <a16:creationId xmlns:a16="http://schemas.microsoft.com/office/drawing/2014/main" id="{0277B986-654A-5418-2A3F-11A5C81D5CE8}"/>
              </a:ext>
            </a:extLst>
          </p:cNvPr>
          <p:cNvSpPr>
            <a:spLocks/>
          </p:cNvSpPr>
          <p:nvPr/>
        </p:nvSpPr>
        <p:spPr>
          <a:xfrm>
            <a:off x="540774" y="351512"/>
            <a:ext cx="145026" cy="661901"/>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Título 1">
            <a:extLst>
              <a:ext uri="{FF2B5EF4-FFF2-40B4-BE49-F238E27FC236}">
                <a16:creationId xmlns:a16="http://schemas.microsoft.com/office/drawing/2014/main" id="{29C036D0-F2D4-3BF9-5B7C-7ABCB8FC3448}"/>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pic>
        <p:nvPicPr>
          <p:cNvPr id="7" name="Imagen 6">
            <a:extLst>
              <a:ext uri="{FF2B5EF4-FFF2-40B4-BE49-F238E27FC236}">
                <a16:creationId xmlns:a16="http://schemas.microsoft.com/office/drawing/2014/main" id="{1ECB6EB9-E578-91A6-4A4C-FB6C10C901A3}"/>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6" name="CuadroTexto 5">
            <a:extLst>
              <a:ext uri="{FF2B5EF4-FFF2-40B4-BE49-F238E27FC236}">
                <a16:creationId xmlns:a16="http://schemas.microsoft.com/office/drawing/2014/main" id="{7A357828-6962-3E9B-8A94-68C0BA9AD04A}"/>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91641010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ulo sub Dos column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164595-CD71-FDCF-EACE-952A24BED726}"/>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8" name="Subtítulo 2">
            <a:extLst>
              <a:ext uri="{FF2B5EF4-FFF2-40B4-BE49-F238E27FC236}">
                <a16:creationId xmlns:a16="http://schemas.microsoft.com/office/drawing/2014/main" id="{A9991F70-0455-FE32-7350-8077153B43FB}"/>
              </a:ext>
            </a:extLst>
          </p:cNvPr>
          <p:cNvSpPr>
            <a:spLocks noGrp="1"/>
          </p:cNvSpPr>
          <p:nvPr>
            <p:ph type="subTitle" idx="10" hasCustomPrompt="1"/>
          </p:nvPr>
        </p:nvSpPr>
        <p:spPr>
          <a:xfrm>
            <a:off x="685799" y="988912"/>
            <a:ext cx="10965427" cy="447675"/>
          </a:xfrm>
        </p:spPr>
        <p:txBody>
          <a:bodyPr anchor="ctr">
            <a:noAutofit/>
          </a:bodyPr>
          <a:lstStyle>
            <a:lvl1pPr marL="0" indent="0" algn="l">
              <a:buNone/>
              <a:defRPr sz="2400">
                <a:solidFill>
                  <a:srgbClr val="242C4F"/>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10" name="Rectángulo 9">
            <a:extLst>
              <a:ext uri="{FF2B5EF4-FFF2-40B4-BE49-F238E27FC236}">
                <a16:creationId xmlns:a16="http://schemas.microsoft.com/office/drawing/2014/main" id="{AAB57444-05C5-A58A-C086-2D9C67B355CB}"/>
              </a:ext>
            </a:extLst>
          </p:cNvPr>
          <p:cNvSpPr>
            <a:spLocks/>
          </p:cNvSpPr>
          <p:nvPr/>
        </p:nvSpPr>
        <p:spPr>
          <a:xfrm>
            <a:off x="540774" y="351503"/>
            <a:ext cx="145026" cy="1085084"/>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Marcador de contenido 2">
            <a:extLst>
              <a:ext uri="{FF2B5EF4-FFF2-40B4-BE49-F238E27FC236}">
                <a16:creationId xmlns:a16="http://schemas.microsoft.com/office/drawing/2014/main" id="{A60BA44A-2B9E-78C0-EACC-97B831936F39}"/>
              </a:ext>
            </a:extLst>
          </p:cNvPr>
          <p:cNvSpPr>
            <a:spLocks noGrp="1"/>
          </p:cNvSpPr>
          <p:nvPr>
            <p:ph sz="half" idx="1"/>
          </p:nvPr>
        </p:nvSpPr>
        <p:spPr>
          <a:xfrm>
            <a:off x="685799" y="2073073"/>
            <a:ext cx="4610100" cy="4103890"/>
          </a:xfrm>
        </p:spPr>
        <p:txBody>
          <a:bodyPr>
            <a:normAutofit/>
          </a:bodyPr>
          <a:lstStyle>
            <a:lvl1pPr marL="228600" indent="-228600">
              <a:buClr>
                <a:schemeClr val="tx1">
                  <a:lumMod val="75000"/>
                  <a:lumOff val="25000"/>
                </a:schemeClr>
              </a:buClr>
              <a:buSzPct val="85000"/>
              <a:buFont typeface="Calibri" panose="020F0502020204030204" pitchFamily="34" charset="0"/>
              <a:buChar char="●"/>
              <a:defRPr sz="2200">
                <a:latin typeface="Montserrat" pitchFamily="2" charset="0"/>
              </a:defRPr>
            </a:lvl1pPr>
            <a:lvl2pPr>
              <a:defRPr sz="2200">
                <a:latin typeface="Montserrat" pitchFamily="2" charset="0"/>
              </a:defRPr>
            </a:lvl2pPr>
            <a:lvl3pPr>
              <a:defRPr sz="2200">
                <a:latin typeface="Montserrat" pitchFamily="2" charset="0"/>
              </a:defRPr>
            </a:lvl3pPr>
            <a:lvl4pPr>
              <a:defRPr sz="2200">
                <a:latin typeface="Montserrat" pitchFamily="2"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Marcador de contenido 3">
            <a:extLst>
              <a:ext uri="{FF2B5EF4-FFF2-40B4-BE49-F238E27FC236}">
                <a16:creationId xmlns:a16="http://schemas.microsoft.com/office/drawing/2014/main" id="{657116FF-332F-94E6-760E-F2D1AA907E06}"/>
              </a:ext>
            </a:extLst>
          </p:cNvPr>
          <p:cNvSpPr>
            <a:spLocks noGrp="1"/>
          </p:cNvSpPr>
          <p:nvPr>
            <p:ph sz="half" idx="2"/>
          </p:nvPr>
        </p:nvSpPr>
        <p:spPr>
          <a:xfrm>
            <a:off x="5561369" y="2073073"/>
            <a:ext cx="4610100" cy="4103890"/>
          </a:xfrm>
        </p:spPr>
        <p:txBody>
          <a:bodyPr>
            <a:normAutofit/>
          </a:bodyPr>
          <a:lstStyle>
            <a:lvl1pPr marL="228600" indent="-228600">
              <a:buClr>
                <a:schemeClr val="tx1">
                  <a:lumMod val="75000"/>
                  <a:lumOff val="25000"/>
                </a:schemeClr>
              </a:buClr>
              <a:buSzPct val="85000"/>
              <a:buFont typeface="Calibri" panose="020F0502020204030204" pitchFamily="34" charset="0"/>
              <a:buChar char="●"/>
              <a:defRPr sz="2200">
                <a:latin typeface="Montserrat" pitchFamily="2" charset="0"/>
              </a:defRPr>
            </a:lvl1pPr>
            <a:lvl2pPr>
              <a:defRPr sz="2200">
                <a:latin typeface="Montserrat" pitchFamily="2" charset="0"/>
              </a:defRPr>
            </a:lvl2pPr>
            <a:lvl3pPr>
              <a:defRPr sz="2200">
                <a:latin typeface="Montserrat" pitchFamily="2" charset="0"/>
              </a:defRPr>
            </a:lvl3pPr>
            <a:lvl4pPr>
              <a:defRPr sz="2200">
                <a:latin typeface="Montserrat" pitchFamily="2"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pic>
        <p:nvPicPr>
          <p:cNvPr id="3" name="Imagen 2">
            <a:extLst>
              <a:ext uri="{FF2B5EF4-FFF2-40B4-BE49-F238E27FC236}">
                <a16:creationId xmlns:a16="http://schemas.microsoft.com/office/drawing/2014/main" id="{7CF8336C-2D5A-2A65-EE68-157508A6FEC3}"/>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4" name="CuadroTexto 3">
            <a:extLst>
              <a:ext uri="{FF2B5EF4-FFF2-40B4-BE49-F238E27FC236}">
                <a16:creationId xmlns:a16="http://schemas.microsoft.com/office/drawing/2014/main" id="{51B3E70F-BA56-81B7-586A-F28BFB13D395}"/>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325669680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Fondo y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5A25BA5A-0214-38A8-696B-0699F9C929D6}"/>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2" name="CuadroTexto 1">
            <a:extLst>
              <a:ext uri="{FF2B5EF4-FFF2-40B4-BE49-F238E27FC236}">
                <a16:creationId xmlns:a16="http://schemas.microsoft.com/office/drawing/2014/main" id="{68D5F3A3-CBF4-818D-970B-28F750D062F5}"/>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31187276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olo fon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FFF051F-8420-ABE3-9153-828DC8828A72}"/>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107400557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_Cier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87617AA5-2876-0F0B-93EF-523E1C1F287C}"/>
              </a:ext>
            </a:extLst>
          </p:cNvPr>
          <p:cNvGrpSpPr/>
          <p:nvPr/>
        </p:nvGrpSpPr>
        <p:grpSpPr>
          <a:xfrm>
            <a:off x="4900036" y="2862293"/>
            <a:ext cx="5784829" cy="377645"/>
            <a:chOff x="4761949" y="4034187"/>
            <a:chExt cx="5784829" cy="377645"/>
          </a:xfrm>
        </p:grpSpPr>
        <p:sp>
          <p:nvSpPr>
            <p:cNvPr id="3" name="Subtítulo 2">
              <a:extLst>
                <a:ext uri="{FF2B5EF4-FFF2-40B4-BE49-F238E27FC236}">
                  <a16:creationId xmlns:a16="http://schemas.microsoft.com/office/drawing/2014/main" id="{19BD8B9F-6FCE-FB1A-88C0-3FD46306403D}"/>
                </a:ext>
              </a:extLst>
            </p:cNvPr>
            <p:cNvSpPr txBox="1"/>
            <p:nvPr userDrawn="1"/>
          </p:nvSpPr>
          <p:spPr>
            <a:xfrm>
              <a:off x="5226778" y="4034187"/>
              <a:ext cx="5320000" cy="3776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000" dirty="0">
                  <a:solidFill>
                    <a:schemeClr val="bg1"/>
                  </a:solidFill>
                  <a:latin typeface="Montserrat" pitchFamily="2" charset="0"/>
                  <a:ea typeface="Calibri" panose="020F0502020204030204" pitchFamily="34" charset="0"/>
                  <a:cs typeface="Calibri" panose="020F0502020204030204" pitchFamily="34" charset="0"/>
                </a:rPr>
                <a:t>/</a:t>
              </a:r>
              <a:r>
                <a:rPr lang="es-ES" sz="2000" dirty="0" err="1">
                  <a:solidFill>
                    <a:schemeClr val="bg1"/>
                  </a:solidFill>
                  <a:latin typeface="Montserrat" pitchFamily="2" charset="0"/>
                  <a:ea typeface="Calibri" panose="020F0502020204030204" pitchFamily="34" charset="0"/>
                  <a:cs typeface="Calibri" panose="020F0502020204030204" pitchFamily="34" charset="0"/>
                </a:rPr>
                <a:t>financial</a:t>
              </a:r>
              <a:r>
                <a:rPr lang="es-ES" sz="2000" dirty="0">
                  <a:solidFill>
                    <a:schemeClr val="bg1"/>
                  </a:solidFill>
                  <a:latin typeface="Montserrat" pitchFamily="2" charset="0"/>
                  <a:ea typeface="Calibri" panose="020F0502020204030204" pitchFamily="34" charset="0"/>
                  <a:cs typeface="Calibri" panose="020F0502020204030204" pitchFamily="34" charset="0"/>
                </a:rPr>
                <a:t>-</a:t>
              </a:r>
              <a:r>
                <a:rPr lang="es-ES" sz="2000" dirty="0" err="1">
                  <a:solidFill>
                    <a:schemeClr val="bg1"/>
                  </a:solidFill>
                  <a:latin typeface="Montserrat" pitchFamily="2" charset="0"/>
                  <a:ea typeface="Calibri" panose="020F0502020204030204" pitchFamily="34" charset="0"/>
                  <a:cs typeface="Calibri" panose="020F0502020204030204" pitchFamily="34" charset="0"/>
                </a:rPr>
                <a:t>intelligence</a:t>
              </a:r>
              <a:r>
                <a:rPr lang="es-ES" sz="2000" dirty="0">
                  <a:solidFill>
                    <a:schemeClr val="bg1"/>
                  </a:solidFill>
                  <a:latin typeface="Montserrat" pitchFamily="2" charset="0"/>
                  <a:ea typeface="Calibri" panose="020F0502020204030204" pitchFamily="34" charset="0"/>
                  <a:cs typeface="Calibri" panose="020F0502020204030204" pitchFamily="34" charset="0"/>
                </a:rPr>
                <a:t>-</a:t>
              </a:r>
              <a:r>
                <a:rPr lang="es-ES" sz="2000" dirty="0" err="1">
                  <a:solidFill>
                    <a:schemeClr val="bg1"/>
                  </a:solidFill>
                  <a:latin typeface="Montserrat" pitchFamily="2" charset="0"/>
                  <a:ea typeface="Calibri" panose="020F0502020204030204" pitchFamily="34" charset="0"/>
                  <a:cs typeface="Calibri" panose="020F0502020204030204" pitchFamily="34" charset="0"/>
                </a:rPr>
                <a:t>unit</a:t>
              </a:r>
              <a:r>
                <a:rPr lang="es-ES" sz="2000" dirty="0">
                  <a:solidFill>
                    <a:schemeClr val="bg1"/>
                  </a:solidFill>
                  <a:latin typeface="Montserrat" pitchFamily="2" charset="0"/>
                  <a:ea typeface="Calibri" panose="020F0502020204030204" pitchFamily="34" charset="0"/>
                  <a:cs typeface="Calibri" panose="020F0502020204030204" pitchFamily="34" charset="0"/>
                </a:rPr>
                <a:t>-</a:t>
              </a:r>
              <a:r>
                <a:rPr lang="es-ES" sz="2000" dirty="0" err="1">
                  <a:solidFill>
                    <a:schemeClr val="bg1"/>
                  </a:solidFill>
                  <a:latin typeface="Montserrat" pitchFamily="2" charset="0"/>
                  <a:ea typeface="Calibri" panose="020F0502020204030204" pitchFamily="34" charset="0"/>
                  <a:cs typeface="Calibri" panose="020F0502020204030204" pitchFamily="34" charset="0"/>
                </a:rPr>
                <a:t>of</a:t>
              </a:r>
              <a:r>
                <a:rPr lang="es-ES" sz="2000" dirty="0">
                  <a:solidFill>
                    <a:schemeClr val="bg1"/>
                  </a:solidFill>
                  <a:latin typeface="Montserrat" pitchFamily="2" charset="0"/>
                  <a:ea typeface="Calibri" panose="020F0502020204030204" pitchFamily="34" charset="0"/>
                  <a:cs typeface="Calibri" panose="020F0502020204030204" pitchFamily="34" charset="0"/>
                </a:rPr>
                <a:t>-argentina</a:t>
              </a:r>
            </a:p>
          </p:txBody>
        </p:sp>
        <p:pic>
          <p:nvPicPr>
            <p:cNvPr id="5" name="Imagen 4">
              <a:extLst>
                <a:ext uri="{FF2B5EF4-FFF2-40B4-BE49-F238E27FC236}">
                  <a16:creationId xmlns:a16="http://schemas.microsoft.com/office/drawing/2014/main" id="{ACECE1EA-08C0-716F-51C9-0208F4E9EA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61949" y="4038754"/>
              <a:ext cx="349461" cy="349461"/>
            </a:xfrm>
            <a:prstGeom prst="rect">
              <a:avLst/>
            </a:prstGeom>
          </p:spPr>
        </p:pic>
      </p:grpSp>
      <p:grpSp>
        <p:nvGrpSpPr>
          <p:cNvPr id="6" name="Grupo 5">
            <a:extLst>
              <a:ext uri="{FF2B5EF4-FFF2-40B4-BE49-F238E27FC236}">
                <a16:creationId xmlns:a16="http://schemas.microsoft.com/office/drawing/2014/main" id="{4EE8D2F4-CEA6-C824-E139-F8DF68ED71BB}"/>
              </a:ext>
            </a:extLst>
          </p:cNvPr>
          <p:cNvGrpSpPr/>
          <p:nvPr/>
        </p:nvGrpSpPr>
        <p:grpSpPr>
          <a:xfrm>
            <a:off x="4900036" y="2248592"/>
            <a:ext cx="3924836" cy="377645"/>
            <a:chOff x="4761949" y="3408352"/>
            <a:chExt cx="3924836" cy="377645"/>
          </a:xfrm>
        </p:grpSpPr>
        <p:sp>
          <p:nvSpPr>
            <p:cNvPr id="7" name="Subtítulo 2">
              <a:extLst>
                <a:ext uri="{FF2B5EF4-FFF2-40B4-BE49-F238E27FC236}">
                  <a16:creationId xmlns:a16="http://schemas.microsoft.com/office/drawing/2014/main" id="{F4453730-17B2-E576-BFE0-4EBB8DA6F40D}"/>
                </a:ext>
              </a:extLst>
            </p:cNvPr>
            <p:cNvSpPr txBox="1"/>
            <p:nvPr userDrawn="1"/>
          </p:nvSpPr>
          <p:spPr>
            <a:xfrm>
              <a:off x="5226779" y="3408352"/>
              <a:ext cx="3460006" cy="37764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000" dirty="0">
                  <a:solidFill>
                    <a:schemeClr val="bg1"/>
                  </a:solidFill>
                  <a:latin typeface="Montserrat" pitchFamily="2" charset="0"/>
                  <a:ea typeface="Calibri" panose="020F0502020204030204" pitchFamily="34" charset="0"/>
                  <a:cs typeface="Calibri" panose="020F0502020204030204" pitchFamily="34" charset="0"/>
                </a:rPr>
                <a:t>www.argentina.gob.ar/uif  </a:t>
              </a:r>
            </a:p>
          </p:txBody>
        </p:sp>
        <p:pic>
          <p:nvPicPr>
            <p:cNvPr id="8" name="Imagen 7">
              <a:extLst>
                <a:ext uri="{FF2B5EF4-FFF2-40B4-BE49-F238E27FC236}">
                  <a16:creationId xmlns:a16="http://schemas.microsoft.com/office/drawing/2014/main" id="{3E3F8748-454B-A695-9287-7F284463507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761949" y="3422444"/>
              <a:ext cx="349461" cy="349461"/>
            </a:xfrm>
            <a:prstGeom prst="rect">
              <a:avLst/>
            </a:prstGeom>
          </p:spPr>
        </p:pic>
      </p:grpSp>
      <p:grpSp>
        <p:nvGrpSpPr>
          <p:cNvPr id="9" name="Grupo 8">
            <a:extLst>
              <a:ext uri="{FF2B5EF4-FFF2-40B4-BE49-F238E27FC236}">
                <a16:creationId xmlns:a16="http://schemas.microsoft.com/office/drawing/2014/main" id="{B21074CE-7B76-1D13-C607-6CAE3C62B7A7}"/>
              </a:ext>
            </a:extLst>
          </p:cNvPr>
          <p:cNvGrpSpPr/>
          <p:nvPr/>
        </p:nvGrpSpPr>
        <p:grpSpPr>
          <a:xfrm>
            <a:off x="4900036" y="3475994"/>
            <a:ext cx="5169621" cy="377645"/>
            <a:chOff x="4761949" y="4696343"/>
            <a:chExt cx="5169621" cy="377645"/>
          </a:xfrm>
        </p:grpSpPr>
        <p:sp>
          <p:nvSpPr>
            <p:cNvPr id="10" name="Subtítulo 2">
              <a:extLst>
                <a:ext uri="{FF2B5EF4-FFF2-40B4-BE49-F238E27FC236}">
                  <a16:creationId xmlns:a16="http://schemas.microsoft.com/office/drawing/2014/main" id="{0033BA77-B4D9-BAFC-B4C9-1611F128F908}"/>
                </a:ext>
              </a:extLst>
            </p:cNvPr>
            <p:cNvSpPr txBox="1"/>
            <p:nvPr userDrawn="1"/>
          </p:nvSpPr>
          <p:spPr>
            <a:xfrm>
              <a:off x="5226778" y="4696343"/>
              <a:ext cx="4704792" cy="3776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000" dirty="0">
                  <a:solidFill>
                    <a:schemeClr val="bg1"/>
                  </a:solidFill>
                  <a:latin typeface="Montserrat" pitchFamily="2" charset="0"/>
                  <a:ea typeface="Calibri" panose="020F0502020204030204" pitchFamily="34" charset="0"/>
                  <a:cs typeface="Calibri" panose="020F0502020204030204" pitchFamily="34" charset="0"/>
                </a:rPr>
                <a:t>/@unidadinformacionfinancieraarg</a:t>
              </a:r>
            </a:p>
          </p:txBody>
        </p:sp>
        <p:pic>
          <p:nvPicPr>
            <p:cNvPr id="12" name="Imagen 11">
              <a:extLst>
                <a:ext uri="{FF2B5EF4-FFF2-40B4-BE49-F238E27FC236}">
                  <a16:creationId xmlns:a16="http://schemas.microsoft.com/office/drawing/2014/main" id="{25DF1A97-9514-838B-6405-E41501C0398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761949" y="4700910"/>
              <a:ext cx="349461" cy="349461"/>
            </a:xfrm>
            <a:prstGeom prst="rect">
              <a:avLst/>
            </a:prstGeom>
          </p:spPr>
        </p:pic>
      </p:grpSp>
      <p:grpSp>
        <p:nvGrpSpPr>
          <p:cNvPr id="13" name="Grupo 12">
            <a:extLst>
              <a:ext uri="{FF2B5EF4-FFF2-40B4-BE49-F238E27FC236}">
                <a16:creationId xmlns:a16="http://schemas.microsoft.com/office/drawing/2014/main" id="{8FDB9204-C2C5-A13D-11B1-8FC49CDC9A8A}"/>
              </a:ext>
            </a:extLst>
          </p:cNvPr>
          <p:cNvGrpSpPr/>
          <p:nvPr/>
        </p:nvGrpSpPr>
        <p:grpSpPr>
          <a:xfrm>
            <a:off x="4900699" y="4089695"/>
            <a:ext cx="5168958" cy="377645"/>
            <a:chOff x="4651317" y="5518645"/>
            <a:chExt cx="5168958" cy="377645"/>
          </a:xfrm>
        </p:grpSpPr>
        <p:sp>
          <p:nvSpPr>
            <p:cNvPr id="15" name="Subtítulo 2">
              <a:extLst>
                <a:ext uri="{FF2B5EF4-FFF2-40B4-BE49-F238E27FC236}">
                  <a16:creationId xmlns:a16="http://schemas.microsoft.com/office/drawing/2014/main" id="{4DD973F5-DBB2-CA35-C877-A9F9C8B177A8}"/>
                </a:ext>
              </a:extLst>
            </p:cNvPr>
            <p:cNvSpPr txBox="1"/>
            <p:nvPr userDrawn="1"/>
          </p:nvSpPr>
          <p:spPr>
            <a:xfrm>
              <a:off x="5115483" y="5518645"/>
              <a:ext cx="4704792" cy="3776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000" dirty="0">
                  <a:solidFill>
                    <a:schemeClr val="bg1"/>
                  </a:solidFill>
                  <a:latin typeface="Montserrat" pitchFamily="2" charset="0"/>
                  <a:ea typeface="Calibri" panose="020F0502020204030204" pitchFamily="34" charset="0"/>
                  <a:cs typeface="Calibri" panose="020F0502020204030204" pitchFamily="34" charset="0"/>
                </a:rPr>
                <a:t>/@UIFArgentina</a:t>
              </a:r>
            </a:p>
          </p:txBody>
        </p:sp>
        <p:pic>
          <p:nvPicPr>
            <p:cNvPr id="19" name="Imagen 18">
              <a:extLst>
                <a:ext uri="{FF2B5EF4-FFF2-40B4-BE49-F238E27FC236}">
                  <a16:creationId xmlns:a16="http://schemas.microsoft.com/office/drawing/2014/main" id="{A5DF7817-AF3E-EA1C-BBC0-5AD0FA98F0E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651317" y="5528442"/>
              <a:ext cx="348798" cy="348798"/>
            </a:xfrm>
            <a:prstGeom prst="rect">
              <a:avLst/>
            </a:prstGeom>
          </p:spPr>
        </p:pic>
      </p:grpSp>
      <p:grpSp>
        <p:nvGrpSpPr>
          <p:cNvPr id="21" name="Grupo 20">
            <a:extLst>
              <a:ext uri="{FF2B5EF4-FFF2-40B4-BE49-F238E27FC236}">
                <a16:creationId xmlns:a16="http://schemas.microsoft.com/office/drawing/2014/main" id="{671CEF97-E918-55BA-208A-ADF94038D25F}"/>
              </a:ext>
            </a:extLst>
          </p:cNvPr>
          <p:cNvGrpSpPr/>
          <p:nvPr/>
        </p:nvGrpSpPr>
        <p:grpSpPr>
          <a:xfrm>
            <a:off x="4900036" y="4703397"/>
            <a:ext cx="2816946" cy="377645"/>
            <a:chOff x="4650654" y="6090145"/>
            <a:chExt cx="2816946" cy="377645"/>
          </a:xfrm>
        </p:grpSpPr>
        <p:sp>
          <p:nvSpPr>
            <p:cNvPr id="22" name="Subtítulo 2">
              <a:extLst>
                <a:ext uri="{FF2B5EF4-FFF2-40B4-BE49-F238E27FC236}">
                  <a16:creationId xmlns:a16="http://schemas.microsoft.com/office/drawing/2014/main" id="{498883FB-24D6-133C-8C1A-1ED6C5154B3C}"/>
                </a:ext>
              </a:extLst>
            </p:cNvPr>
            <p:cNvSpPr txBox="1"/>
            <p:nvPr userDrawn="1"/>
          </p:nvSpPr>
          <p:spPr>
            <a:xfrm>
              <a:off x="5115482" y="6090145"/>
              <a:ext cx="2352118" cy="3776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000" dirty="0">
                  <a:solidFill>
                    <a:schemeClr val="bg1"/>
                  </a:solidFill>
                  <a:latin typeface="Montserrat" pitchFamily="2" charset="0"/>
                  <a:ea typeface="Calibri" panose="020F0502020204030204" pitchFamily="34" charset="0"/>
                  <a:cs typeface="Calibri" panose="020F0502020204030204" pitchFamily="34" charset="0"/>
                </a:rPr>
                <a:t>/@ </a:t>
              </a:r>
              <a:r>
                <a:rPr lang="es-ES" sz="2000" dirty="0" err="1">
                  <a:solidFill>
                    <a:schemeClr val="bg1"/>
                  </a:solidFill>
                  <a:latin typeface="Montserrat" pitchFamily="2" charset="0"/>
                  <a:ea typeface="Calibri" panose="020F0502020204030204" pitchFamily="34" charset="0"/>
                  <a:cs typeface="Calibri" panose="020F0502020204030204" pitchFamily="34" charset="0"/>
                </a:rPr>
                <a:t>UIFArgentina</a:t>
              </a:r>
              <a:endParaRPr lang="es-ES" sz="2000" dirty="0">
                <a:solidFill>
                  <a:schemeClr val="bg1"/>
                </a:solidFill>
                <a:latin typeface="Montserrat" pitchFamily="2" charset="0"/>
                <a:ea typeface="Calibri" panose="020F0502020204030204" pitchFamily="34" charset="0"/>
                <a:cs typeface="Calibri" panose="020F0502020204030204" pitchFamily="34" charset="0"/>
              </a:endParaRPr>
            </a:p>
          </p:txBody>
        </p:sp>
        <p:pic>
          <p:nvPicPr>
            <p:cNvPr id="26" name="Imagen 25">
              <a:extLst>
                <a:ext uri="{FF2B5EF4-FFF2-40B4-BE49-F238E27FC236}">
                  <a16:creationId xmlns:a16="http://schemas.microsoft.com/office/drawing/2014/main" id="{EB5E5C9C-25BE-EB71-A9DA-7AB7A9604B2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650654" y="6099707"/>
              <a:ext cx="349461" cy="349461"/>
            </a:xfrm>
            <a:prstGeom prst="rect">
              <a:avLst/>
            </a:prstGeom>
          </p:spPr>
        </p:pic>
      </p:grpSp>
      <p:pic>
        <p:nvPicPr>
          <p:cNvPr id="27" name="Imagen 26">
            <a:extLst>
              <a:ext uri="{FF2B5EF4-FFF2-40B4-BE49-F238E27FC236}">
                <a16:creationId xmlns:a16="http://schemas.microsoft.com/office/drawing/2014/main" id="{E7119F1F-0D9C-6DAA-0F0C-94077534713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6965" y="2094808"/>
            <a:ext cx="2867890" cy="2867888"/>
          </a:xfrm>
          <a:prstGeom prst="rect">
            <a:avLst/>
          </a:prstGeom>
        </p:spPr>
      </p:pic>
    </p:spTree>
    <p:extLst>
      <p:ext uri="{BB962C8B-B14F-4D97-AF65-F5344CB8AC3E}">
        <p14:creationId xmlns:p14="http://schemas.microsoft.com/office/powerpoint/2010/main" val="757536785"/>
      </p:ext>
    </p:extLst>
  </p:cSld>
  <p:clrMapOvr>
    <a:masterClrMapping/>
  </p:clrMapOvr>
  <p:hf sldNum="0" hdr="0" ftr="0" dt="0"/>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editar el estilo de subtítulo del patrón</a:t>
            </a:r>
            <a:endParaRPr lang="es-AR"/>
          </a:p>
        </p:txBody>
      </p:sp>
      <p:sp>
        <p:nvSpPr>
          <p:cNvPr id="4" name="Marcador de fecha 3"/>
          <p:cNvSpPr>
            <a:spLocks noGrp="1"/>
          </p:cNvSpPr>
          <p:nvPr>
            <p:ph type="dt" sz="half" idx="10"/>
          </p:nvPr>
        </p:nvSpPr>
        <p:spPr/>
        <p:txBody>
          <a:bodyPr/>
          <a:lstStyle/>
          <a:p>
            <a:pPr>
              <a:buClr>
                <a:srgbClr val="000000"/>
              </a:buClr>
              <a:buFont typeface="Arial" panose="020B0604020202020204"/>
              <a:buNone/>
            </a:pPr>
            <a:fld id="{9239B738-E1DA-4488-A46E-5A6EFEBC78BC}" type="datetimeFigureOut">
              <a:rPr lang="es-AR" sz="1867" kern="0">
                <a:solidFill>
                  <a:srgbClr val="000000"/>
                </a:solidFill>
                <a:cs typeface="Arial" panose="020B0604020202020204"/>
                <a:sym typeface="Arial" panose="020B0604020202020204"/>
              </a:rPr>
              <a:pPr>
                <a:buClr>
                  <a:srgbClr val="000000"/>
                </a:buClr>
                <a:buFont typeface="Arial" panose="020B0604020202020204"/>
                <a:buNone/>
              </a:pPr>
              <a:t>26/8/2025</a:t>
            </a:fld>
            <a:endParaRPr lang="es-AR" sz="1867" kern="0">
              <a:solidFill>
                <a:srgbClr val="000000"/>
              </a:solidFill>
              <a:cs typeface="Arial" panose="020B0604020202020204"/>
              <a:sym typeface="Arial" panose="020B0604020202020204"/>
            </a:endParaRPr>
          </a:p>
        </p:txBody>
      </p:sp>
      <p:sp>
        <p:nvSpPr>
          <p:cNvPr id="5" name="Marcador de pie de página 4"/>
          <p:cNvSpPr>
            <a:spLocks noGrp="1"/>
          </p:cNvSpPr>
          <p:nvPr>
            <p:ph type="ftr" sz="quarter" idx="11"/>
          </p:nvPr>
        </p:nvSpPr>
        <p:spPr/>
        <p:txBody>
          <a:bodyPr/>
          <a:lstStyle/>
          <a:p>
            <a:pPr>
              <a:buClr>
                <a:srgbClr val="000000"/>
              </a:buClr>
              <a:buFont typeface="Arial" panose="020B0604020202020204"/>
              <a:buNone/>
            </a:pPr>
            <a:endParaRPr lang="es-AR" sz="1867" kern="0">
              <a:solidFill>
                <a:srgbClr val="000000"/>
              </a:solidFill>
              <a:cs typeface="Arial" panose="020B0604020202020204"/>
              <a:sym typeface="Arial" panose="020B0604020202020204"/>
            </a:endParaRPr>
          </a:p>
        </p:txBody>
      </p:sp>
      <p:sp>
        <p:nvSpPr>
          <p:cNvPr id="6" name="Marcador de número de diapositiva 5"/>
          <p:cNvSpPr>
            <a:spLocks noGrp="1"/>
          </p:cNvSpPr>
          <p:nvPr>
            <p:ph type="sldNum" sz="quarter" idx="12"/>
          </p:nvPr>
        </p:nvSpPr>
        <p:spPr/>
        <p:txBody>
          <a:bodyPr/>
          <a:lstStyle/>
          <a:p>
            <a:fld id="{66B38A0C-E50B-49A1-97F3-BAACD8E0869B}" type="slidenum">
              <a:rPr lang="es-AR" smtClean="0">
                <a:solidFill>
                  <a:srgbClr val="737373"/>
                </a:solidFill>
              </a:rPr>
              <a:pPr/>
              <a:t>‹Nº›</a:t>
            </a:fld>
            <a:endParaRPr lang="es-AR">
              <a:solidFill>
                <a:srgbClr val="737373"/>
              </a:solidFill>
            </a:endParaRPr>
          </a:p>
        </p:txBody>
      </p:sp>
    </p:spTree>
    <p:extLst>
      <p:ext uri="{BB962C8B-B14F-4D97-AF65-F5344CB8AC3E}">
        <p14:creationId xmlns:p14="http://schemas.microsoft.com/office/powerpoint/2010/main" val="2341114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a:xfrm>
            <a:off x="838200" y="6356351"/>
            <a:ext cx="2743200" cy="365125"/>
          </a:xfrm>
          <a:prstGeom prst="rect">
            <a:avLst/>
          </a:prstGeom>
        </p:spPr>
        <p:txBody>
          <a:bodyPr/>
          <a:lstStyle/>
          <a:p>
            <a:pPr>
              <a:buClr>
                <a:srgbClr val="000000"/>
              </a:buClr>
              <a:buFont typeface="Arial" panose="020B0604020202020204"/>
              <a:buNone/>
            </a:pPr>
            <a:fld id="{9239B738-E1DA-4488-A46E-5A6EFEBC78BC}" type="datetimeFigureOut">
              <a:rPr lang="es-AR" sz="1867" kern="0">
                <a:solidFill>
                  <a:srgbClr val="000000"/>
                </a:solidFill>
                <a:cs typeface="Arial" panose="020B0604020202020204"/>
                <a:sym typeface="Arial" panose="020B0604020202020204"/>
              </a:rPr>
              <a:pPr>
                <a:buClr>
                  <a:srgbClr val="000000"/>
                </a:buClr>
                <a:buFont typeface="Arial" panose="020B0604020202020204"/>
                <a:buNone/>
              </a:pPr>
              <a:t>26/8/2025</a:t>
            </a:fld>
            <a:endParaRPr lang="es-AR" sz="1867" kern="0">
              <a:solidFill>
                <a:srgbClr val="000000"/>
              </a:solidFill>
              <a:cs typeface="Arial" panose="020B0604020202020204"/>
              <a:sym typeface="Arial" panose="020B0604020202020204"/>
            </a:endParaRPr>
          </a:p>
        </p:txBody>
      </p:sp>
      <p:sp>
        <p:nvSpPr>
          <p:cNvPr id="5" name="Marcador de pie de página 4"/>
          <p:cNvSpPr>
            <a:spLocks noGrp="1"/>
          </p:cNvSpPr>
          <p:nvPr>
            <p:ph type="ftr" sz="quarter" idx="11"/>
          </p:nvPr>
        </p:nvSpPr>
        <p:spPr>
          <a:xfrm>
            <a:off x="4038600" y="6356351"/>
            <a:ext cx="4114800" cy="365125"/>
          </a:xfrm>
          <a:prstGeom prst="rect">
            <a:avLst/>
          </a:prstGeom>
        </p:spPr>
        <p:txBody>
          <a:bodyPr/>
          <a:lstStyle/>
          <a:p>
            <a:pPr>
              <a:buClr>
                <a:srgbClr val="000000"/>
              </a:buClr>
              <a:buFont typeface="Arial" panose="020B0604020202020204"/>
              <a:buNone/>
            </a:pPr>
            <a:endParaRPr lang="es-AR" sz="1867" kern="0">
              <a:solidFill>
                <a:srgbClr val="000000"/>
              </a:solidFill>
              <a:cs typeface="Arial" panose="020B0604020202020204"/>
              <a:sym typeface="Arial" panose="020B0604020202020204"/>
            </a:endParaRPr>
          </a:p>
        </p:txBody>
      </p:sp>
      <p:sp>
        <p:nvSpPr>
          <p:cNvPr id="6" name="Marcador de número de diapositiva 5"/>
          <p:cNvSpPr>
            <a:spLocks noGrp="1"/>
          </p:cNvSpPr>
          <p:nvPr>
            <p:ph type="sldNum" sz="quarter" idx="12"/>
          </p:nvPr>
        </p:nvSpPr>
        <p:spPr/>
        <p:txBody>
          <a:bodyPr/>
          <a:lstStyle/>
          <a:p>
            <a:fld id="{66B38A0C-E50B-49A1-97F3-BAACD8E0869B}" type="slidenum">
              <a:rPr lang="es-AR" smtClean="0">
                <a:solidFill>
                  <a:srgbClr val="737373"/>
                </a:solidFill>
              </a:rPr>
              <a:pPr/>
              <a:t>‹Nº›</a:t>
            </a:fld>
            <a:endParaRPr lang="es-AR">
              <a:solidFill>
                <a:srgbClr val="737373"/>
              </a:solidFill>
            </a:endParaRPr>
          </a:p>
        </p:txBody>
      </p:sp>
    </p:spTree>
    <p:extLst>
      <p:ext uri="{BB962C8B-B14F-4D97-AF65-F5344CB8AC3E}">
        <p14:creationId xmlns:p14="http://schemas.microsoft.com/office/powerpoint/2010/main" val="2395415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aratula secc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0CF67025-16C2-0710-E5B1-8B54BE4E9935}"/>
              </a:ext>
            </a:extLst>
          </p:cNvPr>
          <p:cNvSpPr>
            <a:spLocks noGrp="1"/>
          </p:cNvSpPr>
          <p:nvPr>
            <p:ph type="ctrTitle" hasCustomPrompt="1"/>
          </p:nvPr>
        </p:nvSpPr>
        <p:spPr>
          <a:xfrm>
            <a:off x="1364227" y="2780224"/>
            <a:ext cx="9463547" cy="847725"/>
          </a:xfrm>
        </p:spPr>
        <p:txBody>
          <a:bodyPr anchor="ctr"/>
          <a:lstStyle>
            <a:lvl1pPr algn="ctr">
              <a:defRPr sz="5000">
                <a:solidFill>
                  <a:schemeClr val="bg1"/>
                </a:solidFill>
              </a:defRPr>
            </a:lvl1pPr>
          </a:lstStyle>
          <a:p>
            <a:r>
              <a:rPr lang="es-MX" dirty="0"/>
              <a:t>Título</a:t>
            </a:r>
            <a:endParaRPr lang="es-AR" dirty="0"/>
          </a:p>
        </p:txBody>
      </p:sp>
      <p:sp>
        <p:nvSpPr>
          <p:cNvPr id="7" name="Subtítulo 2">
            <a:extLst>
              <a:ext uri="{FF2B5EF4-FFF2-40B4-BE49-F238E27FC236}">
                <a16:creationId xmlns:a16="http://schemas.microsoft.com/office/drawing/2014/main" id="{C856C264-6A47-07C6-5A1A-F8A826A39394}"/>
              </a:ext>
            </a:extLst>
          </p:cNvPr>
          <p:cNvSpPr>
            <a:spLocks noGrp="1"/>
          </p:cNvSpPr>
          <p:nvPr>
            <p:ph type="subTitle" idx="1" hasCustomPrompt="1"/>
          </p:nvPr>
        </p:nvSpPr>
        <p:spPr>
          <a:xfrm>
            <a:off x="1364227" y="3627949"/>
            <a:ext cx="9463547" cy="447675"/>
          </a:xfrm>
        </p:spPr>
        <p:txBody>
          <a:bodyPr anchor="ctr">
            <a:noAutofit/>
          </a:bodyPr>
          <a:lstStyle>
            <a:lvl1pPr marL="0" indent="0" algn="ctr">
              <a:buNone/>
              <a:defRPr sz="2800">
                <a:solidFill>
                  <a:schemeClr val="bg1"/>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pic>
        <p:nvPicPr>
          <p:cNvPr id="3" name="Imagen 2">
            <a:extLst>
              <a:ext uri="{FF2B5EF4-FFF2-40B4-BE49-F238E27FC236}">
                <a16:creationId xmlns:a16="http://schemas.microsoft.com/office/drawing/2014/main" id="{8591EE85-A62E-63C3-CCF0-473FD85B277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589341" y="5326616"/>
            <a:ext cx="1093594" cy="1093594"/>
          </a:xfrm>
          <a:prstGeom prst="rect">
            <a:avLst/>
          </a:prstGeom>
        </p:spPr>
      </p:pic>
    </p:spTree>
    <p:extLst>
      <p:ext uri="{BB962C8B-B14F-4D97-AF65-F5344CB8AC3E}">
        <p14:creationId xmlns:p14="http://schemas.microsoft.com/office/powerpoint/2010/main" val="90573080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ulo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BD24E03F-2334-3B3B-DC39-74ABC57D010C}"/>
              </a:ext>
            </a:extLst>
          </p:cNvPr>
          <p:cNvSpPr>
            <a:spLocks noGrp="1"/>
          </p:cNvSpPr>
          <p:nvPr>
            <p:ph idx="10" hasCustomPrompt="1"/>
          </p:nvPr>
        </p:nvSpPr>
        <p:spPr>
          <a:xfrm>
            <a:off x="698090" y="1479570"/>
            <a:ext cx="9574161" cy="4351338"/>
          </a:xfrm>
        </p:spPr>
        <p:txBody>
          <a:bodyPr/>
          <a:lstStyle>
            <a:lvl1pPr marL="0" indent="0">
              <a:buNone/>
              <a:defRPr>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Texto</a:t>
            </a:r>
            <a:endParaRPr lang="es-AR" dirty="0"/>
          </a:p>
        </p:txBody>
      </p:sp>
      <p:sp>
        <p:nvSpPr>
          <p:cNvPr id="2" name="Título 1">
            <a:extLst>
              <a:ext uri="{FF2B5EF4-FFF2-40B4-BE49-F238E27FC236}">
                <a16:creationId xmlns:a16="http://schemas.microsoft.com/office/drawing/2014/main" id="{48DE36D2-F7F3-6E49-EA78-42E47BF0888F}"/>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4" name="Rectángulo 3">
            <a:extLst>
              <a:ext uri="{FF2B5EF4-FFF2-40B4-BE49-F238E27FC236}">
                <a16:creationId xmlns:a16="http://schemas.microsoft.com/office/drawing/2014/main" id="{76AE5F21-FC34-80E7-D542-846F9177686C}"/>
              </a:ext>
            </a:extLst>
          </p:cNvPr>
          <p:cNvSpPr>
            <a:spLocks/>
          </p:cNvSpPr>
          <p:nvPr/>
        </p:nvSpPr>
        <p:spPr>
          <a:xfrm>
            <a:off x="540774" y="351512"/>
            <a:ext cx="145026" cy="661901"/>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44FF2E5B-BDF2-D97A-9AF2-8EF16E15313D}"/>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3" name="CuadroTexto 2">
            <a:extLst>
              <a:ext uri="{FF2B5EF4-FFF2-40B4-BE49-F238E27FC236}">
                <a16:creationId xmlns:a16="http://schemas.microsoft.com/office/drawing/2014/main" id="{6E1B4CD5-7983-D2C5-ECA2-0B19CA4932C4}"/>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251086651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ulo sub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BD24E03F-2334-3B3B-DC39-74ABC57D010C}"/>
              </a:ext>
            </a:extLst>
          </p:cNvPr>
          <p:cNvSpPr>
            <a:spLocks noGrp="1"/>
          </p:cNvSpPr>
          <p:nvPr>
            <p:ph idx="10" hasCustomPrompt="1"/>
          </p:nvPr>
        </p:nvSpPr>
        <p:spPr>
          <a:xfrm>
            <a:off x="685799" y="2047875"/>
            <a:ext cx="9574161" cy="4129088"/>
          </a:xfrm>
        </p:spPr>
        <p:txBody>
          <a:bodyPr/>
          <a:lstStyle>
            <a:lvl1pPr marL="0" indent="0">
              <a:buNone/>
              <a:defRPr>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Texto</a:t>
            </a:r>
            <a:endParaRPr lang="es-AR" dirty="0"/>
          </a:p>
        </p:txBody>
      </p:sp>
      <p:sp>
        <p:nvSpPr>
          <p:cNvPr id="4" name="Título 1">
            <a:extLst>
              <a:ext uri="{FF2B5EF4-FFF2-40B4-BE49-F238E27FC236}">
                <a16:creationId xmlns:a16="http://schemas.microsoft.com/office/drawing/2014/main" id="{CB952366-CBF0-98A6-BA73-ECE5F336527A}"/>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5" name="Subtítulo 2">
            <a:extLst>
              <a:ext uri="{FF2B5EF4-FFF2-40B4-BE49-F238E27FC236}">
                <a16:creationId xmlns:a16="http://schemas.microsoft.com/office/drawing/2014/main" id="{D2207A7F-22D4-A352-4A3E-DC125A610058}"/>
              </a:ext>
            </a:extLst>
          </p:cNvPr>
          <p:cNvSpPr>
            <a:spLocks noGrp="1"/>
          </p:cNvSpPr>
          <p:nvPr>
            <p:ph type="subTitle" idx="11" hasCustomPrompt="1"/>
          </p:nvPr>
        </p:nvSpPr>
        <p:spPr>
          <a:xfrm>
            <a:off x="685799" y="988912"/>
            <a:ext cx="10965427" cy="447675"/>
          </a:xfrm>
        </p:spPr>
        <p:txBody>
          <a:bodyPr anchor="ctr">
            <a:noAutofit/>
          </a:bodyPr>
          <a:lstStyle>
            <a:lvl1pPr marL="0" indent="0" algn="l">
              <a:buNone/>
              <a:defRPr sz="2400">
                <a:solidFill>
                  <a:srgbClr val="242C4F"/>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6" name="Rectángulo 5">
            <a:extLst>
              <a:ext uri="{FF2B5EF4-FFF2-40B4-BE49-F238E27FC236}">
                <a16:creationId xmlns:a16="http://schemas.microsoft.com/office/drawing/2014/main" id="{F161B7AB-C493-AB40-C415-0BB471C6BEC4}"/>
              </a:ext>
            </a:extLst>
          </p:cNvPr>
          <p:cNvSpPr>
            <a:spLocks/>
          </p:cNvSpPr>
          <p:nvPr/>
        </p:nvSpPr>
        <p:spPr>
          <a:xfrm>
            <a:off x="540774" y="351503"/>
            <a:ext cx="145026" cy="1085084"/>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3" name="Imagen 2">
            <a:extLst>
              <a:ext uri="{FF2B5EF4-FFF2-40B4-BE49-F238E27FC236}">
                <a16:creationId xmlns:a16="http://schemas.microsoft.com/office/drawing/2014/main" id="{50954FC6-1460-0AC9-4D49-9447971A3558}"/>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2" name="CuadroTexto 1">
            <a:extLst>
              <a:ext uri="{FF2B5EF4-FFF2-40B4-BE49-F238E27FC236}">
                <a16:creationId xmlns:a16="http://schemas.microsoft.com/office/drawing/2014/main" id="{01A23B45-AFA7-E35D-7089-9200A0D7C0DF}"/>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41557525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ulo distribucion tem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BD24E03F-2334-3B3B-DC39-74ABC57D010C}"/>
              </a:ext>
            </a:extLst>
          </p:cNvPr>
          <p:cNvSpPr>
            <a:spLocks noGrp="1"/>
          </p:cNvSpPr>
          <p:nvPr>
            <p:ph idx="10" hasCustomPrompt="1"/>
          </p:nvPr>
        </p:nvSpPr>
        <p:spPr>
          <a:xfrm>
            <a:off x="685799" y="1533525"/>
            <a:ext cx="9574161" cy="533400"/>
          </a:xfrm>
          <a:solidFill>
            <a:srgbClr val="242C4F"/>
          </a:solidFill>
        </p:spPr>
        <p:txBody>
          <a:bodyPr/>
          <a:lstStyle>
            <a:lvl1pPr marL="0" indent="0">
              <a:buNone/>
              <a:defRPr b="1">
                <a:solidFill>
                  <a:schemeClr val="bg1"/>
                </a:solidFill>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Ítem</a:t>
            </a:r>
            <a:endParaRPr lang="es-AR" dirty="0"/>
          </a:p>
        </p:txBody>
      </p:sp>
      <p:sp>
        <p:nvSpPr>
          <p:cNvPr id="2" name="Marcador de contenido 2">
            <a:extLst>
              <a:ext uri="{FF2B5EF4-FFF2-40B4-BE49-F238E27FC236}">
                <a16:creationId xmlns:a16="http://schemas.microsoft.com/office/drawing/2014/main" id="{45169EEC-A012-D497-2D1F-70DCF8F86D8F}"/>
              </a:ext>
            </a:extLst>
          </p:cNvPr>
          <p:cNvSpPr>
            <a:spLocks noGrp="1"/>
          </p:cNvSpPr>
          <p:nvPr>
            <p:ph idx="12" hasCustomPrompt="1"/>
          </p:nvPr>
        </p:nvSpPr>
        <p:spPr>
          <a:xfrm>
            <a:off x="685799" y="2066925"/>
            <a:ext cx="9574161" cy="533400"/>
          </a:xfrm>
          <a:solidFill>
            <a:schemeClr val="bg1">
              <a:lumMod val="50000"/>
            </a:schemeClr>
          </a:solidFill>
        </p:spPr>
        <p:txBody>
          <a:bodyPr>
            <a:normAutofit/>
          </a:bodyPr>
          <a:lstStyle>
            <a:lvl1pPr marL="0" indent="0">
              <a:buNone/>
              <a:defRPr sz="2200">
                <a:solidFill>
                  <a:schemeClr val="bg1"/>
                </a:solidFill>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err="1"/>
              <a:t>Subitem</a:t>
            </a:r>
            <a:endParaRPr lang="es-AR" dirty="0"/>
          </a:p>
        </p:txBody>
      </p:sp>
      <p:sp>
        <p:nvSpPr>
          <p:cNvPr id="3" name="Marcador de contenido 2">
            <a:extLst>
              <a:ext uri="{FF2B5EF4-FFF2-40B4-BE49-F238E27FC236}">
                <a16:creationId xmlns:a16="http://schemas.microsoft.com/office/drawing/2014/main" id="{9C8C9FA2-22DC-9C89-439A-ED5B687BF992}"/>
              </a:ext>
            </a:extLst>
          </p:cNvPr>
          <p:cNvSpPr>
            <a:spLocks noGrp="1"/>
          </p:cNvSpPr>
          <p:nvPr>
            <p:ph idx="13" hasCustomPrompt="1"/>
          </p:nvPr>
        </p:nvSpPr>
        <p:spPr>
          <a:xfrm>
            <a:off x="685799" y="2600325"/>
            <a:ext cx="9574161" cy="3390900"/>
          </a:xfrm>
        </p:spPr>
        <p:txBody>
          <a:bodyPr>
            <a:normAutofit/>
          </a:bodyPr>
          <a:lstStyle>
            <a:lvl1pPr marL="0" indent="0">
              <a:buNone/>
              <a:defRPr sz="2400">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Texto</a:t>
            </a:r>
            <a:endParaRPr lang="es-AR" dirty="0"/>
          </a:p>
        </p:txBody>
      </p:sp>
      <p:sp>
        <p:nvSpPr>
          <p:cNvPr id="12" name="Título 1">
            <a:extLst>
              <a:ext uri="{FF2B5EF4-FFF2-40B4-BE49-F238E27FC236}">
                <a16:creationId xmlns:a16="http://schemas.microsoft.com/office/drawing/2014/main" id="{99DC60CF-EA35-73BB-1958-226984947C43}"/>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13" name="Rectángulo 12">
            <a:extLst>
              <a:ext uri="{FF2B5EF4-FFF2-40B4-BE49-F238E27FC236}">
                <a16:creationId xmlns:a16="http://schemas.microsoft.com/office/drawing/2014/main" id="{0D3E9EDC-AB3C-20DA-BF2C-0D89985466D6}"/>
              </a:ext>
            </a:extLst>
          </p:cNvPr>
          <p:cNvSpPr>
            <a:spLocks/>
          </p:cNvSpPr>
          <p:nvPr/>
        </p:nvSpPr>
        <p:spPr>
          <a:xfrm>
            <a:off x="540774" y="351512"/>
            <a:ext cx="145026" cy="661901"/>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ECC8AA08-0995-ED2B-A76E-9BD8660CE45E}"/>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4" name="CuadroTexto 3">
            <a:extLst>
              <a:ext uri="{FF2B5EF4-FFF2-40B4-BE49-F238E27FC236}">
                <a16:creationId xmlns:a16="http://schemas.microsoft.com/office/drawing/2014/main" id="{DE57D64E-02E7-45FA-D50A-00D4B4F63325}"/>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269114155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ulo subt distribucion tem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BD24E03F-2334-3B3B-DC39-74ABC57D010C}"/>
              </a:ext>
            </a:extLst>
          </p:cNvPr>
          <p:cNvSpPr>
            <a:spLocks noGrp="1"/>
          </p:cNvSpPr>
          <p:nvPr>
            <p:ph idx="10" hasCustomPrompt="1"/>
          </p:nvPr>
        </p:nvSpPr>
        <p:spPr>
          <a:xfrm>
            <a:off x="685799" y="2047875"/>
            <a:ext cx="9574161" cy="533400"/>
          </a:xfrm>
          <a:solidFill>
            <a:srgbClr val="242C4F"/>
          </a:solidFill>
        </p:spPr>
        <p:txBody>
          <a:bodyPr/>
          <a:lstStyle>
            <a:lvl1pPr marL="0" indent="0">
              <a:buNone/>
              <a:defRPr b="1">
                <a:solidFill>
                  <a:schemeClr val="bg1"/>
                </a:solidFill>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Ítem</a:t>
            </a:r>
            <a:endParaRPr lang="es-AR" dirty="0"/>
          </a:p>
        </p:txBody>
      </p:sp>
      <p:sp>
        <p:nvSpPr>
          <p:cNvPr id="4" name="Título 1">
            <a:extLst>
              <a:ext uri="{FF2B5EF4-FFF2-40B4-BE49-F238E27FC236}">
                <a16:creationId xmlns:a16="http://schemas.microsoft.com/office/drawing/2014/main" id="{CB952366-CBF0-98A6-BA73-ECE5F336527A}"/>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5" name="Subtítulo 2">
            <a:extLst>
              <a:ext uri="{FF2B5EF4-FFF2-40B4-BE49-F238E27FC236}">
                <a16:creationId xmlns:a16="http://schemas.microsoft.com/office/drawing/2014/main" id="{D2207A7F-22D4-A352-4A3E-DC125A610058}"/>
              </a:ext>
            </a:extLst>
          </p:cNvPr>
          <p:cNvSpPr>
            <a:spLocks noGrp="1"/>
          </p:cNvSpPr>
          <p:nvPr>
            <p:ph type="subTitle" idx="11" hasCustomPrompt="1"/>
          </p:nvPr>
        </p:nvSpPr>
        <p:spPr>
          <a:xfrm>
            <a:off x="685799" y="988912"/>
            <a:ext cx="10965427" cy="447675"/>
          </a:xfrm>
        </p:spPr>
        <p:txBody>
          <a:bodyPr anchor="ctr">
            <a:normAutofit/>
          </a:bodyPr>
          <a:lstStyle>
            <a:lvl1pPr marL="0" indent="0" algn="l">
              <a:buNone/>
              <a:defRPr sz="2500">
                <a:solidFill>
                  <a:srgbClr val="242C4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6" name="Rectángulo 5">
            <a:extLst>
              <a:ext uri="{FF2B5EF4-FFF2-40B4-BE49-F238E27FC236}">
                <a16:creationId xmlns:a16="http://schemas.microsoft.com/office/drawing/2014/main" id="{F161B7AB-C493-AB40-C415-0BB471C6BEC4}"/>
              </a:ext>
            </a:extLst>
          </p:cNvPr>
          <p:cNvSpPr>
            <a:spLocks/>
          </p:cNvSpPr>
          <p:nvPr/>
        </p:nvSpPr>
        <p:spPr>
          <a:xfrm>
            <a:off x="540774" y="351503"/>
            <a:ext cx="145026" cy="1085084"/>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Marcador de contenido 2">
            <a:extLst>
              <a:ext uri="{FF2B5EF4-FFF2-40B4-BE49-F238E27FC236}">
                <a16:creationId xmlns:a16="http://schemas.microsoft.com/office/drawing/2014/main" id="{45169EEC-A012-D497-2D1F-70DCF8F86D8F}"/>
              </a:ext>
            </a:extLst>
          </p:cNvPr>
          <p:cNvSpPr>
            <a:spLocks noGrp="1"/>
          </p:cNvSpPr>
          <p:nvPr>
            <p:ph idx="12" hasCustomPrompt="1"/>
          </p:nvPr>
        </p:nvSpPr>
        <p:spPr>
          <a:xfrm>
            <a:off x="685799" y="2581275"/>
            <a:ext cx="9574161" cy="533400"/>
          </a:xfrm>
          <a:solidFill>
            <a:schemeClr val="bg1">
              <a:lumMod val="50000"/>
            </a:schemeClr>
          </a:solidFill>
        </p:spPr>
        <p:txBody>
          <a:bodyPr>
            <a:normAutofit/>
          </a:bodyPr>
          <a:lstStyle>
            <a:lvl1pPr marL="0" indent="0">
              <a:buNone/>
              <a:defRPr sz="2200">
                <a:solidFill>
                  <a:schemeClr val="bg1"/>
                </a:solidFill>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err="1"/>
              <a:t>Subitem</a:t>
            </a:r>
            <a:endParaRPr lang="es-AR" dirty="0"/>
          </a:p>
        </p:txBody>
      </p:sp>
      <p:sp>
        <p:nvSpPr>
          <p:cNvPr id="3" name="Marcador de contenido 2">
            <a:extLst>
              <a:ext uri="{FF2B5EF4-FFF2-40B4-BE49-F238E27FC236}">
                <a16:creationId xmlns:a16="http://schemas.microsoft.com/office/drawing/2014/main" id="{9C8C9FA2-22DC-9C89-439A-ED5B687BF992}"/>
              </a:ext>
            </a:extLst>
          </p:cNvPr>
          <p:cNvSpPr>
            <a:spLocks noGrp="1"/>
          </p:cNvSpPr>
          <p:nvPr>
            <p:ph idx="13" hasCustomPrompt="1"/>
          </p:nvPr>
        </p:nvSpPr>
        <p:spPr>
          <a:xfrm>
            <a:off x="685799" y="3114675"/>
            <a:ext cx="9574161" cy="3062288"/>
          </a:xfrm>
        </p:spPr>
        <p:txBody>
          <a:bodyPr>
            <a:normAutofit/>
          </a:bodyPr>
          <a:lstStyle>
            <a:lvl1pPr marL="0" indent="0">
              <a:buNone/>
              <a:defRPr sz="2400">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Texto</a:t>
            </a:r>
            <a:endParaRPr lang="es-AR" dirty="0"/>
          </a:p>
        </p:txBody>
      </p:sp>
      <p:pic>
        <p:nvPicPr>
          <p:cNvPr id="9" name="Imagen 8">
            <a:extLst>
              <a:ext uri="{FF2B5EF4-FFF2-40B4-BE49-F238E27FC236}">
                <a16:creationId xmlns:a16="http://schemas.microsoft.com/office/drawing/2014/main" id="{E356F55A-ED77-BB3A-CCED-B8E919E8DE1C}"/>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8" name="CuadroTexto 7">
            <a:extLst>
              <a:ext uri="{FF2B5EF4-FFF2-40B4-BE49-F238E27FC236}">
                <a16:creationId xmlns:a16="http://schemas.microsoft.com/office/drawing/2014/main" id="{D074A64E-FF4B-237A-6914-F025C9D07607}"/>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136844913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ulo enumeración tem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C8C9FA2-22DC-9C89-439A-ED5B687BF992}"/>
              </a:ext>
            </a:extLst>
          </p:cNvPr>
          <p:cNvSpPr>
            <a:spLocks noGrp="1"/>
          </p:cNvSpPr>
          <p:nvPr>
            <p:ph idx="13" hasCustomPrompt="1"/>
          </p:nvPr>
        </p:nvSpPr>
        <p:spPr>
          <a:xfrm>
            <a:off x="685799" y="2264328"/>
            <a:ext cx="9574161" cy="3062288"/>
          </a:xfrm>
        </p:spPr>
        <p:txBody>
          <a:bodyPr>
            <a:normAutofit/>
          </a:bodyPr>
          <a:lstStyle>
            <a:lvl1pPr marL="0" indent="0">
              <a:buNone/>
              <a:defRPr sz="2400">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Texto</a:t>
            </a:r>
            <a:endParaRPr lang="es-AR" dirty="0"/>
          </a:p>
        </p:txBody>
      </p:sp>
      <p:sp>
        <p:nvSpPr>
          <p:cNvPr id="8" name="Marcador de contenido 2">
            <a:extLst>
              <a:ext uri="{FF2B5EF4-FFF2-40B4-BE49-F238E27FC236}">
                <a16:creationId xmlns:a16="http://schemas.microsoft.com/office/drawing/2014/main" id="{78C95AFA-2268-941C-08AC-41A20C21745E}"/>
              </a:ext>
            </a:extLst>
          </p:cNvPr>
          <p:cNvSpPr>
            <a:spLocks noGrp="1"/>
          </p:cNvSpPr>
          <p:nvPr>
            <p:ph idx="14" hasCustomPrompt="1"/>
          </p:nvPr>
        </p:nvSpPr>
        <p:spPr>
          <a:xfrm>
            <a:off x="685799" y="1625398"/>
            <a:ext cx="9574161" cy="447675"/>
          </a:xfrm>
        </p:spPr>
        <p:txBody>
          <a:bodyPr>
            <a:noAutofit/>
          </a:bodyPr>
          <a:lstStyle>
            <a:lvl1pPr marL="0" indent="0">
              <a:buNone/>
              <a:defRPr sz="2800" b="1">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1- ítem</a:t>
            </a:r>
            <a:endParaRPr lang="es-AR" dirty="0"/>
          </a:p>
        </p:txBody>
      </p:sp>
      <p:sp>
        <p:nvSpPr>
          <p:cNvPr id="10" name="Título 1">
            <a:extLst>
              <a:ext uri="{FF2B5EF4-FFF2-40B4-BE49-F238E27FC236}">
                <a16:creationId xmlns:a16="http://schemas.microsoft.com/office/drawing/2014/main" id="{84609A95-A37F-B019-B55E-412E0052AF77}"/>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11" name="Rectángulo 10">
            <a:extLst>
              <a:ext uri="{FF2B5EF4-FFF2-40B4-BE49-F238E27FC236}">
                <a16:creationId xmlns:a16="http://schemas.microsoft.com/office/drawing/2014/main" id="{53DAAC8E-AA63-BFCB-D1BA-E11F49930276}"/>
              </a:ext>
            </a:extLst>
          </p:cNvPr>
          <p:cNvSpPr>
            <a:spLocks/>
          </p:cNvSpPr>
          <p:nvPr/>
        </p:nvSpPr>
        <p:spPr>
          <a:xfrm>
            <a:off x="540774" y="351512"/>
            <a:ext cx="145026" cy="661901"/>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4" name="Imagen 3">
            <a:extLst>
              <a:ext uri="{FF2B5EF4-FFF2-40B4-BE49-F238E27FC236}">
                <a16:creationId xmlns:a16="http://schemas.microsoft.com/office/drawing/2014/main" id="{80B7BC2E-C968-0253-655B-152F6EC2AC68}"/>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2" name="CuadroTexto 1">
            <a:extLst>
              <a:ext uri="{FF2B5EF4-FFF2-40B4-BE49-F238E27FC236}">
                <a16:creationId xmlns:a16="http://schemas.microsoft.com/office/drawing/2014/main" id="{2034EB24-94BD-5D5B-D2C8-2D2CF3A3485D}"/>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67023889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ulo sub enumeración tem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CB952366-CBF0-98A6-BA73-ECE5F336527A}"/>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sp>
        <p:nvSpPr>
          <p:cNvPr id="5" name="Subtítulo 2">
            <a:extLst>
              <a:ext uri="{FF2B5EF4-FFF2-40B4-BE49-F238E27FC236}">
                <a16:creationId xmlns:a16="http://schemas.microsoft.com/office/drawing/2014/main" id="{D2207A7F-22D4-A352-4A3E-DC125A610058}"/>
              </a:ext>
            </a:extLst>
          </p:cNvPr>
          <p:cNvSpPr>
            <a:spLocks noGrp="1"/>
          </p:cNvSpPr>
          <p:nvPr>
            <p:ph type="subTitle" idx="11" hasCustomPrompt="1"/>
          </p:nvPr>
        </p:nvSpPr>
        <p:spPr>
          <a:xfrm>
            <a:off x="685799" y="988912"/>
            <a:ext cx="10965427" cy="447675"/>
          </a:xfrm>
        </p:spPr>
        <p:txBody>
          <a:bodyPr anchor="ctr">
            <a:noAutofit/>
          </a:bodyPr>
          <a:lstStyle>
            <a:lvl1pPr marL="0" indent="0" algn="l">
              <a:buNone/>
              <a:defRPr sz="2400">
                <a:solidFill>
                  <a:srgbClr val="242C4F"/>
                </a:solidFill>
                <a:latin typeface="Montserra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dirty="0"/>
              <a:t>Subtítulo</a:t>
            </a:r>
            <a:endParaRPr lang="es-AR" dirty="0"/>
          </a:p>
        </p:txBody>
      </p:sp>
      <p:sp>
        <p:nvSpPr>
          <p:cNvPr id="6" name="Rectángulo 5">
            <a:extLst>
              <a:ext uri="{FF2B5EF4-FFF2-40B4-BE49-F238E27FC236}">
                <a16:creationId xmlns:a16="http://schemas.microsoft.com/office/drawing/2014/main" id="{F161B7AB-C493-AB40-C415-0BB471C6BEC4}"/>
              </a:ext>
            </a:extLst>
          </p:cNvPr>
          <p:cNvSpPr>
            <a:spLocks/>
          </p:cNvSpPr>
          <p:nvPr/>
        </p:nvSpPr>
        <p:spPr>
          <a:xfrm>
            <a:off x="540774" y="351503"/>
            <a:ext cx="145026" cy="1085084"/>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 name="Marcador de contenido 2">
            <a:extLst>
              <a:ext uri="{FF2B5EF4-FFF2-40B4-BE49-F238E27FC236}">
                <a16:creationId xmlns:a16="http://schemas.microsoft.com/office/drawing/2014/main" id="{9C8C9FA2-22DC-9C89-439A-ED5B687BF992}"/>
              </a:ext>
            </a:extLst>
          </p:cNvPr>
          <p:cNvSpPr>
            <a:spLocks noGrp="1"/>
          </p:cNvSpPr>
          <p:nvPr>
            <p:ph idx="13" hasCustomPrompt="1"/>
          </p:nvPr>
        </p:nvSpPr>
        <p:spPr>
          <a:xfrm>
            <a:off x="685799" y="2712003"/>
            <a:ext cx="9574161" cy="3062288"/>
          </a:xfrm>
        </p:spPr>
        <p:txBody>
          <a:bodyPr>
            <a:normAutofit/>
          </a:bodyPr>
          <a:lstStyle>
            <a:lvl1pPr marL="0" indent="0">
              <a:buNone/>
              <a:defRPr sz="2400">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Texto</a:t>
            </a:r>
            <a:endParaRPr lang="es-AR" dirty="0"/>
          </a:p>
        </p:txBody>
      </p:sp>
      <p:sp>
        <p:nvSpPr>
          <p:cNvPr id="8" name="Marcador de contenido 2">
            <a:extLst>
              <a:ext uri="{FF2B5EF4-FFF2-40B4-BE49-F238E27FC236}">
                <a16:creationId xmlns:a16="http://schemas.microsoft.com/office/drawing/2014/main" id="{78C95AFA-2268-941C-08AC-41A20C21745E}"/>
              </a:ext>
            </a:extLst>
          </p:cNvPr>
          <p:cNvSpPr>
            <a:spLocks noGrp="1"/>
          </p:cNvSpPr>
          <p:nvPr>
            <p:ph idx="14" hasCustomPrompt="1"/>
          </p:nvPr>
        </p:nvSpPr>
        <p:spPr>
          <a:xfrm>
            <a:off x="685799" y="2073073"/>
            <a:ext cx="9574161" cy="447675"/>
          </a:xfrm>
        </p:spPr>
        <p:txBody>
          <a:bodyPr>
            <a:noAutofit/>
          </a:bodyPr>
          <a:lstStyle>
            <a:lvl1pPr marL="0" indent="0">
              <a:buNone/>
              <a:defRPr sz="2800" b="1">
                <a:latin typeface="Montserrat"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s-MX" dirty="0"/>
              <a:t>1- ítem</a:t>
            </a:r>
            <a:endParaRPr lang="es-AR" dirty="0"/>
          </a:p>
        </p:txBody>
      </p:sp>
      <p:pic>
        <p:nvPicPr>
          <p:cNvPr id="7" name="Imagen 6">
            <a:extLst>
              <a:ext uri="{FF2B5EF4-FFF2-40B4-BE49-F238E27FC236}">
                <a16:creationId xmlns:a16="http://schemas.microsoft.com/office/drawing/2014/main" id="{6F219E1C-4E5F-3A31-14C8-07A89F52D3ED}"/>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2" name="CuadroTexto 1">
            <a:extLst>
              <a:ext uri="{FF2B5EF4-FFF2-40B4-BE49-F238E27FC236}">
                <a16:creationId xmlns:a16="http://schemas.microsoft.com/office/drawing/2014/main" id="{E826504E-9F79-0A4E-16EF-01305A2C9B2D}"/>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118988153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ulo bulle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4C64F7-74B9-169A-B406-BA9F40582E13}"/>
              </a:ext>
            </a:extLst>
          </p:cNvPr>
          <p:cNvSpPr>
            <a:spLocks noGrp="1"/>
          </p:cNvSpPr>
          <p:nvPr>
            <p:ph idx="1"/>
          </p:nvPr>
        </p:nvSpPr>
        <p:spPr>
          <a:xfrm>
            <a:off x="698090" y="1522074"/>
            <a:ext cx="9446342" cy="4351338"/>
          </a:xfrm>
        </p:spPr>
        <p:txBody>
          <a:bodyPr/>
          <a:lstStyle>
            <a:lvl1pPr marL="228600" indent="-228600">
              <a:buClr>
                <a:schemeClr val="tx1">
                  <a:lumMod val="75000"/>
                  <a:lumOff val="25000"/>
                </a:schemeClr>
              </a:buClr>
              <a:buSzPct val="85000"/>
              <a:buFont typeface="Calibri" panose="020F0502020204030204" pitchFamily="34" charset="0"/>
              <a:buChar char="●"/>
              <a:defRPr>
                <a:latin typeface="Montserrat" pitchFamily="2" charset="0"/>
              </a:defRPr>
            </a:lvl1pPr>
            <a:lvl2pPr>
              <a:defRPr>
                <a:latin typeface="Montserrat" pitchFamily="2" charset="0"/>
              </a:defRPr>
            </a:lvl2pPr>
            <a:lvl3pPr>
              <a:defRPr>
                <a:latin typeface="Montserrat" pitchFamily="2" charset="0"/>
              </a:defRPr>
            </a:lvl3pPr>
            <a:lvl4pPr>
              <a:defRPr>
                <a:latin typeface="Montserrat" pitchFamily="2"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Rectángulo 1">
            <a:extLst>
              <a:ext uri="{FF2B5EF4-FFF2-40B4-BE49-F238E27FC236}">
                <a16:creationId xmlns:a16="http://schemas.microsoft.com/office/drawing/2014/main" id="{9804970F-1F8A-1BFF-E8F1-2260B734C202}"/>
              </a:ext>
            </a:extLst>
          </p:cNvPr>
          <p:cNvSpPr>
            <a:spLocks/>
          </p:cNvSpPr>
          <p:nvPr/>
        </p:nvSpPr>
        <p:spPr>
          <a:xfrm>
            <a:off x="540774" y="351512"/>
            <a:ext cx="145026" cy="661901"/>
          </a:xfrm>
          <a:prstGeom prst="rect">
            <a:avLst/>
          </a:prstGeom>
          <a:solidFill>
            <a:srgbClr val="99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Título 1">
            <a:extLst>
              <a:ext uri="{FF2B5EF4-FFF2-40B4-BE49-F238E27FC236}">
                <a16:creationId xmlns:a16="http://schemas.microsoft.com/office/drawing/2014/main" id="{718AEA98-BF7F-92B3-CDB2-D2A2203F19B1}"/>
              </a:ext>
            </a:extLst>
          </p:cNvPr>
          <p:cNvSpPr>
            <a:spLocks noGrp="1"/>
          </p:cNvSpPr>
          <p:nvPr>
            <p:ph type="ctrTitle" hasCustomPrompt="1"/>
          </p:nvPr>
        </p:nvSpPr>
        <p:spPr>
          <a:xfrm>
            <a:off x="685799" y="352426"/>
            <a:ext cx="10965427" cy="636486"/>
          </a:xfrm>
        </p:spPr>
        <p:txBody>
          <a:bodyPr anchor="ctr"/>
          <a:lstStyle>
            <a:lvl1pPr algn="l">
              <a:defRPr sz="4000"/>
            </a:lvl1pPr>
          </a:lstStyle>
          <a:p>
            <a:r>
              <a:rPr lang="es-MX" dirty="0"/>
              <a:t>Título</a:t>
            </a:r>
            <a:endParaRPr lang="es-AR" dirty="0"/>
          </a:p>
        </p:txBody>
      </p:sp>
      <p:pic>
        <p:nvPicPr>
          <p:cNvPr id="5" name="Imagen 4">
            <a:extLst>
              <a:ext uri="{FF2B5EF4-FFF2-40B4-BE49-F238E27FC236}">
                <a16:creationId xmlns:a16="http://schemas.microsoft.com/office/drawing/2014/main" id="{78D4DAB4-B97D-7C15-24A8-038CF8C0AD06}"/>
              </a:ext>
            </a:extLst>
          </p:cNvPr>
          <p:cNvPicPr>
            <a:picLocks noChangeAspect="1"/>
          </p:cNvPicPr>
          <p:nvPr/>
        </p:nvPicPr>
        <p:blipFill>
          <a:blip r:embed="rId3" cstate="print">
            <a:alphaModFix amt="24000"/>
            <a:extLst>
              <a:ext uri="{28A0092B-C50C-407E-A947-70E740481C1C}">
                <a14:useLocalDpi xmlns:a14="http://schemas.microsoft.com/office/drawing/2010/main" val="0"/>
              </a:ext>
            </a:extLst>
          </a:blip>
          <a:srcRect/>
          <a:stretch/>
        </p:blipFill>
        <p:spPr>
          <a:xfrm>
            <a:off x="10788883" y="5526157"/>
            <a:ext cx="894051" cy="894051"/>
          </a:xfrm>
          <a:prstGeom prst="rect">
            <a:avLst/>
          </a:prstGeom>
        </p:spPr>
      </p:pic>
      <p:sp>
        <p:nvSpPr>
          <p:cNvPr id="4" name="CuadroTexto 3">
            <a:extLst>
              <a:ext uri="{FF2B5EF4-FFF2-40B4-BE49-F238E27FC236}">
                <a16:creationId xmlns:a16="http://schemas.microsoft.com/office/drawing/2014/main" id="{E2CA1F4B-1B84-4436-AC72-2B6042AD150F}"/>
              </a:ext>
            </a:extLst>
          </p:cNvPr>
          <p:cNvSpPr txBox="1"/>
          <p:nvPr/>
        </p:nvSpPr>
        <p:spPr>
          <a:xfrm>
            <a:off x="0" y="6439711"/>
            <a:ext cx="12192000" cy="307777"/>
          </a:xfrm>
          <a:prstGeom prst="rect">
            <a:avLst/>
          </a:prstGeom>
          <a:noFill/>
        </p:spPr>
        <p:txBody>
          <a:bodyPr wrap="square" rtlCol="0">
            <a:spAutoFit/>
          </a:bodyPr>
          <a:lstStyle/>
          <a:p>
            <a:pPr algn="ctr"/>
            <a:r>
              <a:rPr lang="es-AR" sz="1400" i="1" dirty="0">
                <a:solidFill>
                  <a:schemeClr val="bg1">
                    <a:lumMod val="65000"/>
                  </a:schemeClr>
                </a:solidFill>
                <a:latin typeface="Montserrat" pitchFamily="2" charset="0"/>
              </a:rPr>
              <a:t>MATERIAL NO CONFIDENCIAL</a:t>
            </a:r>
          </a:p>
        </p:txBody>
      </p:sp>
    </p:spTree>
    <p:extLst>
      <p:ext uri="{BB962C8B-B14F-4D97-AF65-F5344CB8AC3E}">
        <p14:creationId xmlns:p14="http://schemas.microsoft.com/office/powerpoint/2010/main" val="257912599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38E8F08-A683-1253-6D34-54927A387FC3}"/>
              </a:ext>
            </a:extLst>
          </p:cNvPr>
          <p:cNvSpPr>
            <a:spLocks noGrp="1"/>
          </p:cNvSpPr>
          <p:nvPr>
            <p:ph type="title"/>
          </p:nvPr>
        </p:nvSpPr>
        <p:spPr>
          <a:xfrm>
            <a:off x="698090" y="351504"/>
            <a:ext cx="10515600" cy="861774"/>
          </a:xfrm>
          <a:prstGeom prst="rect">
            <a:avLst/>
          </a:prstGeom>
        </p:spPr>
        <p:txBody>
          <a:bodyPr vert="horz" lIns="91440" tIns="45720" rIns="91440" bIns="45720" rtlCol="0" anchor="ctr">
            <a:noAutofit/>
          </a:bodyPr>
          <a:lstStyle/>
          <a:p>
            <a:r>
              <a:rPr lang="es-MX" dirty="0"/>
              <a:t>Título</a:t>
            </a:r>
            <a:endParaRPr lang="es-AR" dirty="0"/>
          </a:p>
        </p:txBody>
      </p:sp>
      <p:sp>
        <p:nvSpPr>
          <p:cNvPr id="3" name="Marcador de texto 2">
            <a:extLst>
              <a:ext uri="{FF2B5EF4-FFF2-40B4-BE49-F238E27FC236}">
                <a16:creationId xmlns:a16="http://schemas.microsoft.com/office/drawing/2014/main" id="{E2B14F61-EBA4-687E-1FA9-A1CF4C80A1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dirty="0"/>
              <a:t>Haga clic para modificar los estilos de texto del patrón</a:t>
            </a:r>
          </a:p>
          <a:p>
            <a:pPr lvl="1"/>
            <a:r>
              <a:rPr lang="es-MX" dirty="0"/>
              <a:t>Segundo nivel</a:t>
            </a:r>
          </a:p>
          <a:p>
            <a:pPr lvl="2"/>
            <a:r>
              <a:rPr lang="es-MX" dirty="0"/>
              <a:t>Tercer nivel</a:t>
            </a:r>
          </a:p>
          <a:p>
            <a:pPr lvl="3"/>
            <a:r>
              <a:rPr lang="es-MX" dirty="0"/>
              <a:t>Cuarto nivel</a:t>
            </a:r>
          </a:p>
        </p:txBody>
      </p:sp>
    </p:spTree>
    <p:extLst>
      <p:ext uri="{BB962C8B-B14F-4D97-AF65-F5344CB8AC3E}">
        <p14:creationId xmlns:p14="http://schemas.microsoft.com/office/powerpoint/2010/main" val="389934454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Lst>
  <p:hf sldNum="0" hdr="0" ftr="0" dt="0"/>
  <p:txStyles>
    <p:title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p:titleStyle>
    <p:bodyStyle>
      <a:lvl1pPr marL="228600" indent="-228600" algn="l" defTabSz="914400" rtl="0" eaLnBrk="1" latinLnBrk="0" hangingPunct="1">
        <a:lnSpc>
          <a:spcPct val="100000"/>
        </a:lnSpc>
        <a:spcBef>
          <a:spcPts val="0"/>
        </a:spcBef>
        <a:spcAft>
          <a:spcPts val="1800"/>
        </a:spcAft>
        <a:buFont typeface="Arial" panose="020B0604020202020204" pitchFamily="34" charset="0"/>
        <a:buChar char="•"/>
        <a:defRPr sz="2600" kern="1200">
          <a:solidFill>
            <a:schemeClr val="bg2">
              <a:lumMod val="25000"/>
            </a:schemeClr>
          </a:solidFill>
          <a:latin typeface="Trebuchet MS" panose="020B0603020202020204" pitchFamily="34" charset="0"/>
          <a:ea typeface="+mn-ea"/>
          <a:cs typeface="+mn-cs"/>
        </a:defRPr>
      </a:lvl1pPr>
      <a:lvl2pPr marL="685800" indent="-228600" algn="l" defTabSz="914400" rtl="0" eaLnBrk="1" latinLnBrk="0" hangingPunct="1">
        <a:lnSpc>
          <a:spcPct val="100000"/>
        </a:lnSpc>
        <a:spcBef>
          <a:spcPts val="0"/>
        </a:spcBef>
        <a:spcAft>
          <a:spcPts val="1800"/>
        </a:spcAft>
        <a:buFont typeface="Wingdings" panose="05000000000000000000" pitchFamily="2" charset="2"/>
        <a:buChar char="§"/>
        <a:defRPr sz="2600" kern="1200">
          <a:solidFill>
            <a:schemeClr val="bg2">
              <a:lumMod val="25000"/>
            </a:schemeClr>
          </a:solidFill>
          <a:latin typeface="Trebuchet MS" panose="020B0603020202020204" pitchFamily="34" charset="0"/>
          <a:ea typeface="+mn-ea"/>
          <a:cs typeface="+mn-cs"/>
        </a:defRPr>
      </a:lvl2pPr>
      <a:lvl3pPr marL="1143000" indent="-228600" algn="l" defTabSz="914400" rtl="0" eaLnBrk="1" latinLnBrk="0" hangingPunct="1">
        <a:lnSpc>
          <a:spcPct val="100000"/>
        </a:lnSpc>
        <a:spcBef>
          <a:spcPts val="0"/>
        </a:spcBef>
        <a:spcAft>
          <a:spcPts val="1800"/>
        </a:spcAft>
        <a:buFont typeface="Courier New" panose="02070309020205020404" pitchFamily="49" charset="0"/>
        <a:buChar char="o"/>
        <a:defRPr sz="2600" kern="1200">
          <a:solidFill>
            <a:schemeClr val="bg2">
              <a:lumMod val="25000"/>
            </a:schemeClr>
          </a:solidFill>
          <a:latin typeface="Trebuchet MS" panose="020B0603020202020204" pitchFamily="34" charset="0"/>
          <a:ea typeface="+mn-ea"/>
          <a:cs typeface="+mn-cs"/>
        </a:defRPr>
      </a:lvl3pPr>
      <a:lvl4pPr marL="1600200" indent="-228600" algn="l" defTabSz="914400" rtl="0" eaLnBrk="1" latinLnBrk="0" hangingPunct="1">
        <a:lnSpc>
          <a:spcPct val="100000"/>
        </a:lnSpc>
        <a:spcBef>
          <a:spcPts val="0"/>
        </a:spcBef>
        <a:spcAft>
          <a:spcPts val="1800"/>
        </a:spcAft>
        <a:buFont typeface="Trebuchet MS" panose="020B0603020202020204" pitchFamily="34" charset="0"/>
        <a:buChar char="−"/>
        <a:defRPr sz="2600" kern="1200">
          <a:solidFill>
            <a:schemeClr val="bg2">
              <a:lumMod val="25000"/>
            </a:schemeClr>
          </a:solidFill>
          <a:latin typeface="Trebuchet MS" panose="020B0603020202020204" pitchFamily="34" charset="0"/>
          <a:ea typeface="+mn-ea"/>
          <a:cs typeface="+mn-cs"/>
        </a:defRPr>
      </a:lvl4pPr>
      <a:lvl5pPr marL="2057400" indent="-228600" algn="l" defTabSz="914400" rtl="0" eaLnBrk="1" latinLnBrk="0" hangingPunct="1">
        <a:lnSpc>
          <a:spcPct val="100000"/>
        </a:lnSpc>
        <a:spcBef>
          <a:spcPts val="0"/>
        </a:spcBef>
        <a:spcAft>
          <a:spcPts val="1800"/>
        </a:spcAft>
        <a:buFont typeface="Arial" panose="020B0604020202020204" pitchFamily="34" charset="0"/>
        <a:buChar char="•"/>
        <a:defRPr sz="2600" kern="1200">
          <a:solidFill>
            <a:schemeClr val="bg2">
              <a:lumMod val="25000"/>
            </a:schemeClr>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hyperlink" Target="https://www.argentina.gob.ar/uif/rsm" TargetMode="Externa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hyperlink" Target="https://www.argentina.gob.ar/uif/instructivos/rosrft" TargetMode="Externa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4672D2-B215-E084-E973-CFBD65E4DEE8}"/>
              </a:ext>
            </a:extLst>
          </p:cNvPr>
          <p:cNvSpPr>
            <a:spLocks noGrp="1"/>
          </p:cNvSpPr>
          <p:nvPr>
            <p:ph type="ctrTitle"/>
          </p:nvPr>
        </p:nvSpPr>
        <p:spPr>
          <a:xfrm>
            <a:off x="858041" y="2927266"/>
            <a:ext cx="10606547" cy="847725"/>
          </a:xfrm>
        </p:spPr>
        <p:txBody>
          <a:bodyPr/>
          <a:lstStyle/>
          <a:p>
            <a:r>
              <a:rPr lang="es-AR" sz="6000" dirty="0" smtClean="0"/>
              <a:t>Corredores Inmobiliarios</a:t>
            </a:r>
            <a:br>
              <a:rPr lang="es-AR" sz="6000" dirty="0" smtClean="0"/>
            </a:br>
            <a:r>
              <a:rPr lang="es-AR" sz="6000" dirty="0" smtClean="0"/>
              <a:t>Normativa en prevención de LA/FT/FP</a:t>
            </a:r>
            <a:endParaRPr lang="es-AR" sz="6000" dirty="0"/>
          </a:p>
        </p:txBody>
      </p:sp>
    </p:spTree>
    <p:extLst>
      <p:ext uri="{BB962C8B-B14F-4D97-AF65-F5344CB8AC3E}">
        <p14:creationId xmlns:p14="http://schemas.microsoft.com/office/powerpoint/2010/main" val="79332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335">
          <a:extLst>
            <a:ext uri="{FF2B5EF4-FFF2-40B4-BE49-F238E27FC236}">
              <a16:creationId xmlns:a16="http://schemas.microsoft.com/office/drawing/2014/main" id="{FE5A637C-A4C3-836D-2F9C-AA546028764C}"/>
            </a:ext>
          </a:extLst>
        </p:cNvPr>
        <p:cNvGrpSpPr/>
        <p:nvPr/>
      </p:nvGrpSpPr>
      <p:grpSpPr>
        <a:xfrm>
          <a:off x="0" y="0"/>
          <a:ext cx="0" cy="0"/>
          <a:chOff x="0" y="0"/>
          <a:chExt cx="0" cy="0"/>
        </a:xfrm>
      </p:grpSpPr>
      <p:sp>
        <p:nvSpPr>
          <p:cNvPr id="17" name="Marcador de contenido 16">
            <a:extLst>
              <a:ext uri="{FF2B5EF4-FFF2-40B4-BE49-F238E27FC236}">
                <a16:creationId xmlns:a16="http://schemas.microsoft.com/office/drawing/2014/main" id="{EAA11F28-62F5-679B-CB0F-6AE8DCE7554E}"/>
              </a:ext>
            </a:extLst>
          </p:cNvPr>
          <p:cNvSpPr>
            <a:spLocks noGrp="1"/>
          </p:cNvSpPr>
          <p:nvPr>
            <p:ph idx="13"/>
          </p:nvPr>
        </p:nvSpPr>
        <p:spPr>
          <a:xfrm>
            <a:off x="685799" y="1750423"/>
            <a:ext cx="10706879" cy="4426540"/>
          </a:xfrm>
        </p:spPr>
        <p:txBody>
          <a:bodyPr vert="horz" lIns="91440" tIns="45720" rIns="91440" bIns="45720" rtlCol="0" anchor="t">
            <a:normAutofit lnSpcReduction="10000"/>
          </a:bodyPr>
          <a:lstStyle/>
          <a:p>
            <a:pPr>
              <a:lnSpc>
                <a:spcPct val="90000"/>
              </a:lnSpc>
            </a:pPr>
            <a:r>
              <a:rPr lang="es-ES" sz="3000" dirty="0" smtClean="0">
                <a:latin typeface="Montserrat"/>
              </a:rPr>
              <a:t>Articulo 22 </a:t>
            </a:r>
            <a:r>
              <a:rPr lang="es-ES" sz="3000" dirty="0"/>
              <a:t>Reglas de identificación, verificación y aceptación de Clientes no presenciales.</a:t>
            </a:r>
            <a:r>
              <a:rPr lang="es-ES" sz="3000" dirty="0" smtClean="0">
                <a:latin typeface="Montserrat"/>
              </a:rPr>
              <a:t>:</a:t>
            </a:r>
          </a:p>
          <a:p>
            <a:pPr>
              <a:lnSpc>
                <a:spcPct val="90000"/>
              </a:lnSpc>
            </a:pPr>
            <a:r>
              <a:rPr lang="es-ES" dirty="0"/>
              <a:t>La identificación, verificación y aceptación de Clientes </a:t>
            </a:r>
            <a:r>
              <a:rPr lang="es-ES" b="1" u="sng" dirty="0"/>
              <a:t>podrá ser realizada de forma no presencial, mediante el empleo de medios electrónicos sustitutivos </a:t>
            </a:r>
            <a:r>
              <a:rPr lang="es-ES" dirty="0"/>
              <a:t>de la presencia física, con uso de técnicas rigurosas, almacenables, auditables y no manipulables. Estos medios electrónicos deberán contar con protección frente a fraudes por ataques físicos y digitales, y ser empleados a efectos de verificar la autenticidad de la información proporcionada, y los documentos o datos recabados.</a:t>
            </a:r>
            <a:r>
              <a:rPr lang="es-ES" sz="1600" dirty="0"/>
              <a:t/>
            </a:r>
            <a:br>
              <a:rPr lang="es-ES" sz="1600" dirty="0"/>
            </a:br>
            <a:r>
              <a:rPr lang="es-ES" sz="1600" dirty="0"/>
              <a:t/>
            </a:r>
            <a:br>
              <a:rPr lang="es-ES" sz="1600" dirty="0"/>
            </a:br>
            <a:r>
              <a:rPr lang="es-ES" dirty="0"/>
              <a:t>La identificación y verificación de Clientes no presenciales deberá ajustarse a lo estipulado en los artículos 19, 20 y 21, incluyendo la exhibición de la documentación requerida.</a:t>
            </a:r>
            <a:endParaRPr lang="es-ES" sz="1600" dirty="0" smtClean="0">
              <a:latin typeface="Montserrat"/>
            </a:endParaRPr>
          </a:p>
        </p:txBody>
      </p:sp>
      <p:sp>
        <p:nvSpPr>
          <p:cNvPr id="19" name="Title 3">
            <a:extLst>
              <a:ext uri="{FF2B5EF4-FFF2-40B4-BE49-F238E27FC236}">
                <a16:creationId xmlns:a16="http://schemas.microsoft.com/office/drawing/2014/main" id="{8DB7D28E-A355-CABC-B2B3-B3AFDFD8D636}"/>
              </a:ext>
            </a:extLst>
          </p:cNvPr>
          <p:cNvSpPr txBox="1">
            <a:spLocks/>
          </p:cNvSpPr>
          <p:nvPr/>
        </p:nvSpPr>
        <p:spPr>
          <a:xfrm>
            <a:off x="680048" y="361052"/>
            <a:ext cx="10997135" cy="636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a:lstStyle>
          <a:p>
            <a:r>
              <a:rPr lang="es" dirty="0"/>
              <a:t>Resolución </a:t>
            </a:r>
            <a:r>
              <a:rPr lang="es" dirty="0" smtClean="0"/>
              <a:t>43/2024 – Cap III (Debida Diligencia)</a:t>
            </a:r>
            <a:endParaRPr lang="es-ES" dirty="0"/>
          </a:p>
        </p:txBody>
      </p:sp>
      <p:sp>
        <p:nvSpPr>
          <p:cNvPr id="21" name="Subtitle 7">
            <a:extLst>
              <a:ext uri="{FF2B5EF4-FFF2-40B4-BE49-F238E27FC236}">
                <a16:creationId xmlns:a16="http://schemas.microsoft.com/office/drawing/2014/main" id="{4DA42658-1D6B-D570-AB69-A02262B8F834}"/>
              </a:ext>
            </a:extLst>
          </p:cNvPr>
          <p:cNvSpPr txBox="1">
            <a:spLocks/>
          </p:cNvSpPr>
          <p:nvPr/>
        </p:nvSpPr>
        <p:spPr>
          <a:xfrm>
            <a:off x="680048" y="997538"/>
            <a:ext cx="10997135" cy="447675"/>
          </a:xfrm>
          <a:prstGeom prst="rect">
            <a:avLst/>
          </a:prstGeom>
        </p:spPr>
        <p:txBody>
          <a:bodyPr vert="horz" lIns="91440" tIns="45720" rIns="91440" bIns="45720" rtlCol="0" anchor="ctr">
            <a:no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Montserrat"/>
              </a:rPr>
              <a:t>UNIDAD DE INFORMACIÓN FINANCIERA</a:t>
            </a:r>
            <a:endParaRPr lang="es-ES" sz="2000" dirty="0"/>
          </a:p>
        </p:txBody>
      </p:sp>
    </p:spTree>
    <p:extLst>
      <p:ext uri="{BB962C8B-B14F-4D97-AF65-F5344CB8AC3E}">
        <p14:creationId xmlns:p14="http://schemas.microsoft.com/office/powerpoint/2010/main" val="27426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335">
          <a:extLst>
            <a:ext uri="{FF2B5EF4-FFF2-40B4-BE49-F238E27FC236}">
              <a16:creationId xmlns:a16="http://schemas.microsoft.com/office/drawing/2014/main" id="{FE5A637C-A4C3-836D-2F9C-AA546028764C}"/>
            </a:ext>
          </a:extLst>
        </p:cNvPr>
        <p:cNvGrpSpPr/>
        <p:nvPr/>
      </p:nvGrpSpPr>
      <p:grpSpPr>
        <a:xfrm>
          <a:off x="0" y="0"/>
          <a:ext cx="0" cy="0"/>
          <a:chOff x="0" y="0"/>
          <a:chExt cx="0" cy="0"/>
        </a:xfrm>
      </p:grpSpPr>
      <p:sp>
        <p:nvSpPr>
          <p:cNvPr id="17" name="Marcador de contenido 16">
            <a:extLst>
              <a:ext uri="{FF2B5EF4-FFF2-40B4-BE49-F238E27FC236}">
                <a16:creationId xmlns:a16="http://schemas.microsoft.com/office/drawing/2014/main" id="{EAA11F28-62F5-679B-CB0F-6AE8DCE7554E}"/>
              </a:ext>
            </a:extLst>
          </p:cNvPr>
          <p:cNvSpPr>
            <a:spLocks noGrp="1"/>
          </p:cNvSpPr>
          <p:nvPr>
            <p:ph idx="13"/>
          </p:nvPr>
        </p:nvSpPr>
        <p:spPr>
          <a:xfrm>
            <a:off x="685799" y="1750423"/>
            <a:ext cx="10706879" cy="4426540"/>
          </a:xfrm>
        </p:spPr>
        <p:txBody>
          <a:bodyPr vert="horz" lIns="91440" tIns="45720" rIns="91440" bIns="45720" rtlCol="0" anchor="t">
            <a:normAutofit/>
          </a:bodyPr>
          <a:lstStyle/>
          <a:p>
            <a:pPr>
              <a:lnSpc>
                <a:spcPct val="90000"/>
              </a:lnSpc>
            </a:pPr>
            <a:r>
              <a:rPr lang="es-ES" sz="3000" dirty="0" smtClean="0">
                <a:latin typeface="Montserrat"/>
              </a:rPr>
              <a:t>Luego de la clasificación y segmentación de clientes…</a:t>
            </a:r>
          </a:p>
          <a:p>
            <a:pPr>
              <a:lnSpc>
                <a:spcPct val="90000"/>
              </a:lnSpc>
            </a:pPr>
            <a:r>
              <a:rPr lang="es-ES" dirty="0" smtClean="0">
                <a:latin typeface="Montserrat"/>
              </a:rPr>
              <a:t>Articulo 24. </a:t>
            </a:r>
            <a:r>
              <a:rPr lang="es-ES" dirty="0" smtClean="0"/>
              <a:t>Debida Diligencia Simplificada (bajo riesgo). Exige los establecido en los art 18 a 22 mencionados.</a:t>
            </a:r>
          </a:p>
          <a:p>
            <a:pPr>
              <a:lnSpc>
                <a:spcPct val="90000"/>
              </a:lnSpc>
            </a:pPr>
            <a:r>
              <a:rPr lang="es-ES" dirty="0" smtClean="0">
                <a:latin typeface="Montserrat"/>
              </a:rPr>
              <a:t>Articulo 25. </a:t>
            </a:r>
            <a:r>
              <a:rPr lang="es-ES" dirty="0"/>
              <a:t>Debida Diligencia </a:t>
            </a:r>
            <a:r>
              <a:rPr lang="es-ES" dirty="0" smtClean="0"/>
              <a:t>Media (medio </a:t>
            </a:r>
            <a:r>
              <a:rPr lang="es-ES" dirty="0"/>
              <a:t>riesgo</a:t>
            </a:r>
            <a:r>
              <a:rPr lang="es-ES" dirty="0" smtClean="0"/>
              <a:t>). Agrega </a:t>
            </a:r>
            <a:r>
              <a:rPr lang="es-ES" dirty="0"/>
              <a:t>solicitar la documentación </a:t>
            </a:r>
            <a:r>
              <a:rPr lang="es-ES" dirty="0" err="1"/>
              <a:t>respaldatoria</a:t>
            </a:r>
            <a:r>
              <a:rPr lang="es-ES" dirty="0"/>
              <a:t>, en relación con la actividad económica del Cliente y el origen de los ingresos, fondos y/o patrimonio del mismo. </a:t>
            </a:r>
            <a:endParaRPr lang="es-ES" dirty="0" smtClean="0"/>
          </a:p>
          <a:p>
            <a:pPr>
              <a:lnSpc>
                <a:spcPct val="90000"/>
              </a:lnSpc>
            </a:pPr>
            <a:r>
              <a:rPr lang="es-ES" dirty="0">
                <a:latin typeface="Montserrat"/>
              </a:rPr>
              <a:t>Articulo </a:t>
            </a:r>
            <a:r>
              <a:rPr lang="es-ES" dirty="0" smtClean="0">
                <a:latin typeface="Montserrat"/>
              </a:rPr>
              <a:t>26. </a:t>
            </a:r>
            <a:r>
              <a:rPr lang="es-ES" dirty="0"/>
              <a:t>Debida Diligencia </a:t>
            </a:r>
            <a:r>
              <a:rPr lang="es-ES" dirty="0" smtClean="0"/>
              <a:t>Reforzada (alto </a:t>
            </a:r>
            <a:r>
              <a:rPr lang="es-ES" dirty="0"/>
              <a:t>riesgo</a:t>
            </a:r>
            <a:r>
              <a:rPr lang="es-ES" dirty="0" smtClean="0"/>
              <a:t>). Agrega solicitar documentación adicional.</a:t>
            </a:r>
            <a:endParaRPr lang="es-ES" dirty="0"/>
          </a:p>
          <a:p>
            <a:pPr>
              <a:lnSpc>
                <a:spcPct val="90000"/>
              </a:lnSpc>
            </a:pPr>
            <a:endParaRPr lang="es-ES" sz="3000" dirty="0"/>
          </a:p>
          <a:p>
            <a:pPr>
              <a:lnSpc>
                <a:spcPct val="90000"/>
              </a:lnSpc>
            </a:pPr>
            <a:endParaRPr lang="es-ES" sz="3000" dirty="0" smtClean="0">
              <a:latin typeface="Montserrat"/>
            </a:endParaRPr>
          </a:p>
        </p:txBody>
      </p:sp>
      <p:sp>
        <p:nvSpPr>
          <p:cNvPr id="19" name="Title 3">
            <a:extLst>
              <a:ext uri="{FF2B5EF4-FFF2-40B4-BE49-F238E27FC236}">
                <a16:creationId xmlns:a16="http://schemas.microsoft.com/office/drawing/2014/main" id="{8DB7D28E-A355-CABC-B2B3-B3AFDFD8D636}"/>
              </a:ext>
            </a:extLst>
          </p:cNvPr>
          <p:cNvSpPr txBox="1">
            <a:spLocks/>
          </p:cNvSpPr>
          <p:nvPr/>
        </p:nvSpPr>
        <p:spPr>
          <a:xfrm>
            <a:off x="680048" y="361052"/>
            <a:ext cx="10997135" cy="636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a:lstStyle>
          <a:p>
            <a:r>
              <a:rPr lang="es" dirty="0"/>
              <a:t>Resolución </a:t>
            </a:r>
            <a:r>
              <a:rPr lang="es" dirty="0" smtClean="0"/>
              <a:t>43/2024 – Cap III (Debida Diligencia)</a:t>
            </a:r>
            <a:endParaRPr lang="es-ES" dirty="0"/>
          </a:p>
        </p:txBody>
      </p:sp>
      <p:sp>
        <p:nvSpPr>
          <p:cNvPr id="21" name="Subtitle 7">
            <a:extLst>
              <a:ext uri="{FF2B5EF4-FFF2-40B4-BE49-F238E27FC236}">
                <a16:creationId xmlns:a16="http://schemas.microsoft.com/office/drawing/2014/main" id="{4DA42658-1D6B-D570-AB69-A02262B8F834}"/>
              </a:ext>
            </a:extLst>
          </p:cNvPr>
          <p:cNvSpPr txBox="1">
            <a:spLocks/>
          </p:cNvSpPr>
          <p:nvPr/>
        </p:nvSpPr>
        <p:spPr>
          <a:xfrm>
            <a:off x="680048" y="997538"/>
            <a:ext cx="10997135" cy="447675"/>
          </a:xfrm>
          <a:prstGeom prst="rect">
            <a:avLst/>
          </a:prstGeom>
        </p:spPr>
        <p:txBody>
          <a:bodyPr vert="horz" lIns="91440" tIns="45720" rIns="91440" bIns="45720" rtlCol="0" anchor="ctr">
            <a:no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Montserrat"/>
              </a:rPr>
              <a:t>UNIDAD DE INFORMACIÓN FINANCIERA</a:t>
            </a:r>
            <a:endParaRPr lang="es-ES" sz="2000" dirty="0"/>
          </a:p>
        </p:txBody>
      </p:sp>
    </p:spTree>
    <p:extLst>
      <p:ext uri="{BB962C8B-B14F-4D97-AF65-F5344CB8AC3E}">
        <p14:creationId xmlns:p14="http://schemas.microsoft.com/office/powerpoint/2010/main" val="1616759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REPORTES SISTEMATICOS</a:t>
            </a:r>
            <a:endParaRPr lang="es-ES" dirty="0"/>
          </a:p>
        </p:txBody>
      </p:sp>
    </p:spTree>
    <p:extLst>
      <p:ext uri="{BB962C8B-B14F-4D97-AF65-F5344CB8AC3E}">
        <p14:creationId xmlns:p14="http://schemas.microsoft.com/office/powerpoint/2010/main" val="3654521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70000" lnSpcReduction="20000"/>
          </a:bodyPr>
          <a:lstStyle/>
          <a:p>
            <a:pPr marL="534988" indent="-534988"/>
            <a:r>
              <a:rPr lang="es-AR" dirty="0" smtClean="0"/>
              <a:t>Reportes Mensuales:</a:t>
            </a:r>
          </a:p>
          <a:p>
            <a:pPr marL="992188" lvl="1" indent="-534988">
              <a:buFont typeface="+mj-lt"/>
              <a:buAutoNum type="arabicPeriod"/>
            </a:pPr>
            <a:r>
              <a:rPr lang="es-AR" dirty="0" smtClean="0"/>
              <a:t>Compraventa de inmuebles</a:t>
            </a:r>
          </a:p>
          <a:p>
            <a:pPr marL="992188" lvl="1" indent="-534988">
              <a:buFont typeface="+mj-lt"/>
              <a:buAutoNum type="arabicPeriod"/>
            </a:pPr>
            <a:r>
              <a:rPr lang="es-ES" dirty="0"/>
              <a:t>Locación de inmuebles cuyo monto anual sea igual o superior a TRESCIENTOS (300) Salarios Mínimos, Vitales y </a:t>
            </a:r>
            <a:r>
              <a:rPr lang="es-ES" dirty="0" smtClean="0"/>
              <a:t>Móviles</a:t>
            </a:r>
          </a:p>
          <a:p>
            <a:pPr marL="534988" indent="-534988"/>
            <a:r>
              <a:rPr lang="es-AR" dirty="0" smtClean="0"/>
              <a:t>Reportes Anuales</a:t>
            </a:r>
          </a:p>
          <a:p>
            <a:pPr marL="992188" lvl="1" indent="-534988">
              <a:buFont typeface="+mj-lt"/>
              <a:buAutoNum type="arabicPeriod"/>
            </a:pPr>
            <a:r>
              <a:rPr lang="es-ES" dirty="0" smtClean="0"/>
              <a:t>i</a:t>
            </a:r>
            <a:r>
              <a:rPr lang="es-ES" dirty="0"/>
              <a:t>. Información general (denominación o razón social, domicilio, actividad y, en su caso, Oficial de Cumplimiento</a:t>
            </a:r>
            <a:r>
              <a:rPr lang="es-ES" dirty="0" smtClean="0"/>
              <a:t>).</a:t>
            </a:r>
          </a:p>
          <a:p>
            <a:pPr marL="992188" lvl="1" indent="-534988">
              <a:buFont typeface="+mj-lt"/>
              <a:buAutoNum type="arabicPeriod"/>
            </a:pPr>
            <a:r>
              <a:rPr lang="es-ES" dirty="0" smtClean="0"/>
              <a:t>ii</a:t>
            </a:r>
            <a:r>
              <a:rPr lang="es-ES" dirty="0"/>
              <a:t>. Información societaria/estructura, de corresponder</a:t>
            </a:r>
            <a:r>
              <a:rPr lang="es-ES" dirty="0" smtClean="0"/>
              <a:t>.</a:t>
            </a:r>
          </a:p>
          <a:p>
            <a:pPr marL="992188" lvl="1" indent="-534988">
              <a:buFont typeface="+mj-lt"/>
              <a:buAutoNum type="arabicPeriod"/>
            </a:pPr>
            <a:r>
              <a:rPr lang="es-ES" dirty="0" smtClean="0"/>
              <a:t>iii</a:t>
            </a:r>
            <a:r>
              <a:rPr lang="es-ES" dirty="0"/>
              <a:t>. Información contable (ingresos/patrimonio</a:t>
            </a:r>
            <a:r>
              <a:rPr lang="es-ES" dirty="0" smtClean="0"/>
              <a:t>).</a:t>
            </a:r>
          </a:p>
          <a:p>
            <a:pPr marL="992188" lvl="1" indent="-534988">
              <a:buFont typeface="+mj-lt"/>
              <a:buAutoNum type="arabicPeriod"/>
            </a:pPr>
            <a:r>
              <a:rPr lang="es-ES" dirty="0" smtClean="0"/>
              <a:t>iv</a:t>
            </a:r>
            <a:r>
              <a:rPr lang="es-ES" dirty="0"/>
              <a:t>. Información de negocios (servicios/canales de distribución/zona geográfica</a:t>
            </a:r>
            <a:r>
              <a:rPr lang="es-ES" dirty="0" smtClean="0"/>
              <a:t>).</a:t>
            </a:r>
          </a:p>
          <a:p>
            <a:pPr marL="992188" lvl="1" indent="-534988">
              <a:buFont typeface="+mj-lt"/>
              <a:buAutoNum type="arabicPeriod"/>
            </a:pPr>
            <a:r>
              <a:rPr lang="es-ES" dirty="0" smtClean="0"/>
              <a:t>v</a:t>
            </a:r>
            <a:r>
              <a:rPr lang="es-ES" dirty="0"/>
              <a:t>. Información sobre tipos y cantidad de Actividades Específicas </a:t>
            </a:r>
            <a:r>
              <a:rPr lang="es-ES" dirty="0" smtClean="0"/>
              <a:t>realizadas.</a:t>
            </a:r>
          </a:p>
          <a:p>
            <a:pPr marL="992188" lvl="1" indent="-534988">
              <a:buFont typeface="+mj-lt"/>
              <a:buAutoNum type="arabicPeriod"/>
            </a:pPr>
            <a:r>
              <a:rPr lang="es-ES" dirty="0" smtClean="0"/>
              <a:t>vi</a:t>
            </a:r>
            <a:r>
              <a:rPr lang="es-ES" dirty="0"/>
              <a:t>. Información sobre tipos y cantidad de Clientes.</a:t>
            </a:r>
            <a:endParaRPr lang="es-AR"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RESOLUCION 43/2024 – ARTICULO 34</a:t>
            </a:r>
            <a:endParaRPr lang="es-AR" sz="3600" spc="-40" dirty="0"/>
          </a:p>
        </p:txBody>
      </p:sp>
    </p:spTree>
    <p:extLst>
      <p:ext uri="{BB962C8B-B14F-4D97-AF65-F5344CB8AC3E}">
        <p14:creationId xmlns:p14="http://schemas.microsoft.com/office/powerpoint/2010/main" val="2323559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7500" lnSpcReduction="20000"/>
          </a:bodyPr>
          <a:lstStyle/>
          <a:p>
            <a:r>
              <a:rPr lang="es-ES" b="1" dirty="0"/>
              <a:t>PERÍODO REPORTADO</a:t>
            </a:r>
          </a:p>
          <a:p>
            <a:pPr lvl="1"/>
            <a:r>
              <a:rPr lang="es-ES" b="1" dirty="0"/>
              <a:t>Período que informa:</a:t>
            </a:r>
            <a:r>
              <a:rPr lang="es-ES" dirty="0"/>
              <a:t> debería seleccionarse el mes y año en que fueron realizadas las operaciones a reportar.</a:t>
            </a:r>
          </a:p>
          <a:p>
            <a:r>
              <a:rPr lang="es-ES" b="1" dirty="0"/>
              <a:t>DATOS DE LA OPERACIÓN</a:t>
            </a:r>
          </a:p>
          <a:p>
            <a:pPr marL="514350" indent="-514350">
              <a:buFont typeface="+mj-lt"/>
              <a:buAutoNum type="arabicPeriod"/>
            </a:pPr>
            <a:r>
              <a:rPr lang="es-ES" b="1" dirty="0" smtClean="0"/>
              <a:t>Monto </a:t>
            </a:r>
            <a:r>
              <a:rPr lang="es-ES" b="1" dirty="0"/>
              <a:t>total de la operación equivalente en Pesos:</a:t>
            </a:r>
            <a:r>
              <a:rPr lang="es-ES" dirty="0"/>
              <a:t> en el caso de que el tipo de moneda en la que se concretó la operación fuese diferente a </a:t>
            </a:r>
            <a:r>
              <a:rPr lang="es-ES" i="1" dirty="0"/>
              <a:t>“Peso Argentino”</a:t>
            </a:r>
            <a:r>
              <a:rPr lang="es-ES" dirty="0"/>
              <a:t>, se deberá indicar el monto total de la operación expresado en pesos argentinos.</a:t>
            </a:r>
          </a:p>
          <a:p>
            <a:pPr marL="514350" indent="-514350">
              <a:buFont typeface="+mj-lt"/>
              <a:buAutoNum type="arabicPeriod"/>
            </a:pPr>
            <a:r>
              <a:rPr lang="es-ES" b="1" dirty="0"/>
              <a:t>Nomenclatura catastral o matrícula del inmueble transferido:</a:t>
            </a:r>
            <a:r>
              <a:rPr lang="es-ES" dirty="0"/>
              <a:t> se deberá indicar la nomenclatura catastral o matrícula del inmueble involucrado en la operación a informar.</a:t>
            </a:r>
          </a:p>
          <a:p>
            <a:pPr marL="514350" indent="-514350">
              <a:buFont typeface="+mj-lt"/>
              <a:buAutoNum type="arabicPeriod"/>
            </a:pPr>
            <a:r>
              <a:rPr lang="es-ES" b="1" dirty="0"/>
              <a:t>Provincia del inmueble:</a:t>
            </a:r>
            <a:r>
              <a:rPr lang="es-ES" dirty="0"/>
              <a:t> se deberá indicar la provincia donde se sitúa el inmueble.</a:t>
            </a:r>
          </a:p>
          <a:p>
            <a:pPr marL="514350" indent="-514350">
              <a:buFont typeface="+mj-lt"/>
              <a:buAutoNum type="arabicPeriod"/>
            </a:pPr>
            <a:r>
              <a:rPr lang="es-ES" b="1" dirty="0"/>
              <a:t>Localidad del inmueble:</a:t>
            </a:r>
            <a:r>
              <a:rPr lang="es-ES" dirty="0"/>
              <a:t> se deberá indicar la localidad donde se sitúa el inmueble.</a:t>
            </a:r>
          </a:p>
          <a:p>
            <a:pPr marL="514350" indent="-514350">
              <a:buFont typeface="+mj-lt"/>
              <a:buAutoNum type="arabicPeriod"/>
            </a:pPr>
            <a:r>
              <a:rPr lang="es-ES" b="1" dirty="0"/>
              <a:t>Calle:</a:t>
            </a:r>
            <a:r>
              <a:rPr lang="es-ES" dirty="0"/>
              <a:t> se deberá indicar la calle donde se sitúa el inmueble.</a:t>
            </a:r>
          </a:p>
          <a:p>
            <a:pPr marL="514350" indent="-514350">
              <a:buFont typeface="+mj-lt"/>
              <a:buAutoNum type="arabicPeriod"/>
            </a:pPr>
            <a:r>
              <a:rPr lang="es-ES" b="1" dirty="0"/>
              <a:t>Número:</a:t>
            </a:r>
            <a:r>
              <a:rPr lang="es-ES" dirty="0"/>
              <a:t> se deberá indicar el número del domicilio cuya calle se consignó en el campo anterior. El campo acepta caracteres numéricos y el valor “S/N”.</a:t>
            </a:r>
          </a:p>
          <a:p>
            <a:pPr marL="514350" indent="-514350">
              <a:buFont typeface="+mj-lt"/>
              <a:buAutoNum type="arabicPeriod"/>
            </a:pPr>
            <a:r>
              <a:rPr lang="es-ES" b="1" dirty="0"/>
              <a:t>Piso:</a:t>
            </a:r>
            <a:r>
              <a:rPr lang="es-ES" dirty="0"/>
              <a:t> se deberá indicar, en caso de corresponder, el piso del domicilio que se está informando. Dicho campo no será de carácter obligatorio.</a:t>
            </a:r>
          </a:p>
          <a:p>
            <a:pPr marL="514350" indent="-514350">
              <a:buFont typeface="+mj-lt"/>
              <a:buAutoNum type="arabicPeriod"/>
            </a:pPr>
            <a:r>
              <a:rPr lang="es-ES" b="1" dirty="0"/>
              <a:t>Departamento:</a:t>
            </a:r>
            <a:r>
              <a:rPr lang="es-ES" dirty="0"/>
              <a:t> se deberá indicar, en caso de corresponder, la identificación del departamento del inmueble. Dicho campo no será de carácter obligatorio.</a:t>
            </a:r>
          </a:p>
          <a:p>
            <a:pPr marL="514350" indent="-514350">
              <a:buFont typeface="+mj-lt"/>
              <a:buAutoNum type="arabicPeriod"/>
            </a:pPr>
            <a:r>
              <a:rPr lang="es-ES" b="1" dirty="0"/>
              <a:t>Código postal:</a:t>
            </a:r>
            <a:r>
              <a:rPr lang="es-ES" dirty="0"/>
              <a:t> se deberá indicar el código postal de la localidad en donde se sitúa el inmueble. Dicho campo no será de carácter obligatorio.</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1714518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55000" lnSpcReduction="20000"/>
          </a:bodyPr>
          <a:lstStyle/>
          <a:p>
            <a:r>
              <a:rPr lang="es-ES" b="1" dirty="0" smtClean="0"/>
              <a:t>DATOS </a:t>
            </a:r>
            <a:r>
              <a:rPr lang="es-ES" b="1" dirty="0"/>
              <a:t>DE LA </a:t>
            </a:r>
            <a:r>
              <a:rPr lang="es-ES" b="1" dirty="0" smtClean="0"/>
              <a:t>OPERACIÓN (CONTINUACION)</a:t>
            </a:r>
            <a:endParaRPr lang="es-ES" b="1" dirty="0"/>
          </a:p>
          <a:p>
            <a:pPr marL="514350" indent="-514350">
              <a:buFont typeface="+mj-lt"/>
              <a:buAutoNum type="arabicPeriod"/>
            </a:pPr>
            <a:r>
              <a:rPr lang="es-ES" b="1" dirty="0" smtClean="0"/>
              <a:t>Monto </a:t>
            </a:r>
            <a:r>
              <a:rPr lang="es-ES" b="1" dirty="0"/>
              <a:t>total de la operación equivalente en Pesos:</a:t>
            </a:r>
            <a:r>
              <a:rPr lang="es-ES" dirty="0"/>
              <a:t> en el caso de que el tipo de moneda en la que se concretó la operación fuese diferente a </a:t>
            </a:r>
            <a:r>
              <a:rPr lang="es-ES" i="1" dirty="0"/>
              <a:t>“Peso Argentino”</a:t>
            </a:r>
            <a:r>
              <a:rPr lang="es-ES" dirty="0"/>
              <a:t>, se deberá indicar el monto total de la operación expresado en pesos argentinos.</a:t>
            </a:r>
          </a:p>
          <a:p>
            <a:pPr marL="514350" indent="-514350">
              <a:buFont typeface="+mj-lt"/>
              <a:buAutoNum type="arabicPeriod"/>
            </a:pPr>
            <a:r>
              <a:rPr lang="es-ES" b="1" dirty="0"/>
              <a:t>Nomenclatura catastral o matrícula del inmueble transferido:</a:t>
            </a:r>
            <a:r>
              <a:rPr lang="es-ES" dirty="0"/>
              <a:t> se deberá indicar la nomenclatura catastral o matrícula del inmueble involucrado en la operación a informar.</a:t>
            </a:r>
          </a:p>
          <a:p>
            <a:pPr marL="514350" indent="-514350">
              <a:buFont typeface="+mj-lt"/>
              <a:buAutoNum type="arabicPeriod"/>
            </a:pPr>
            <a:r>
              <a:rPr lang="es-ES" b="1" dirty="0"/>
              <a:t>Provincia del inmueble:</a:t>
            </a:r>
            <a:r>
              <a:rPr lang="es-ES" dirty="0"/>
              <a:t> se deberá indicar la provincia donde se sitúa el inmueble.</a:t>
            </a:r>
          </a:p>
          <a:p>
            <a:pPr marL="514350" indent="-514350">
              <a:buFont typeface="+mj-lt"/>
              <a:buAutoNum type="arabicPeriod"/>
            </a:pPr>
            <a:r>
              <a:rPr lang="es-ES" b="1" dirty="0"/>
              <a:t>Localidad del inmueble:</a:t>
            </a:r>
            <a:r>
              <a:rPr lang="es-ES" dirty="0"/>
              <a:t> se deberá indicar la localidad donde se sitúa el inmueble.</a:t>
            </a:r>
          </a:p>
          <a:p>
            <a:pPr marL="514350" indent="-514350">
              <a:buFont typeface="+mj-lt"/>
              <a:buAutoNum type="arabicPeriod"/>
            </a:pPr>
            <a:r>
              <a:rPr lang="es-ES" b="1" dirty="0"/>
              <a:t>Calle:</a:t>
            </a:r>
            <a:r>
              <a:rPr lang="es-ES" dirty="0"/>
              <a:t> se deberá indicar la calle donde se sitúa el inmueble.</a:t>
            </a:r>
          </a:p>
          <a:p>
            <a:pPr marL="514350" indent="-514350">
              <a:buFont typeface="+mj-lt"/>
              <a:buAutoNum type="arabicPeriod"/>
            </a:pPr>
            <a:r>
              <a:rPr lang="es-ES" b="1" dirty="0"/>
              <a:t>Número:</a:t>
            </a:r>
            <a:r>
              <a:rPr lang="es-ES" dirty="0"/>
              <a:t> se deberá indicar el número del domicilio cuya calle se consignó en el campo anterior. El campo acepta caracteres numéricos y el valor “S/N”.</a:t>
            </a:r>
          </a:p>
          <a:p>
            <a:pPr marL="514350" indent="-514350">
              <a:buFont typeface="+mj-lt"/>
              <a:buAutoNum type="arabicPeriod"/>
            </a:pPr>
            <a:r>
              <a:rPr lang="es-ES" b="1" dirty="0"/>
              <a:t>Piso:</a:t>
            </a:r>
            <a:r>
              <a:rPr lang="es-ES" dirty="0"/>
              <a:t> se deberá indicar, en caso de corresponder, el piso del domicilio que se está informando. Dicho campo no será de carácter obligatorio.</a:t>
            </a:r>
          </a:p>
          <a:p>
            <a:pPr marL="514350" indent="-514350">
              <a:buFont typeface="+mj-lt"/>
              <a:buAutoNum type="arabicPeriod"/>
            </a:pPr>
            <a:r>
              <a:rPr lang="es-ES" b="1" dirty="0"/>
              <a:t>Departamento:</a:t>
            </a:r>
            <a:r>
              <a:rPr lang="es-ES" dirty="0"/>
              <a:t> se deberá indicar, en caso de corresponder, la identificación del departamento del inmueble. Dicho campo no será de carácter obligatorio.</a:t>
            </a:r>
          </a:p>
          <a:p>
            <a:pPr marL="514350" indent="-514350">
              <a:buFont typeface="+mj-lt"/>
              <a:buAutoNum type="arabicPeriod"/>
            </a:pPr>
            <a:r>
              <a:rPr lang="es-ES" b="1" dirty="0"/>
              <a:t>Código postal:</a:t>
            </a:r>
            <a:r>
              <a:rPr lang="es-ES" dirty="0"/>
              <a:t> se deberá indicar el código postal de la localidad en donde se sitúa el inmueble. Dicho campo no será de carácter obligatorio.</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1766872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7500" lnSpcReduction="20000"/>
          </a:bodyPr>
          <a:lstStyle/>
          <a:p>
            <a:r>
              <a:rPr lang="es-ES" b="1" dirty="0"/>
              <a:t>FORMAS DE </a:t>
            </a:r>
            <a:r>
              <a:rPr lang="es-ES" b="1" dirty="0" smtClean="0"/>
              <a:t>PAGO. </a:t>
            </a:r>
            <a:r>
              <a:rPr lang="es-ES" dirty="0" smtClean="0"/>
              <a:t>En </a:t>
            </a:r>
            <a:r>
              <a:rPr lang="es-ES" dirty="0"/>
              <a:t>la presente sección se deberá discriminar el monto informado en la Sección precedente. Se espera que el sujeto obligado detalle las diferentes formas de pago involucradas en la operación de compraventa de inmueble a informar. El sistema admite cargar una o más formas de pago por cada operación a informar.</a:t>
            </a:r>
          </a:p>
          <a:p>
            <a:pPr marL="514350" indent="-514350">
              <a:buFont typeface="+mj-lt"/>
              <a:buAutoNum type="arabicPeriod"/>
            </a:pPr>
            <a:r>
              <a:rPr lang="es-ES" b="1" dirty="0"/>
              <a:t>Forma de pago:</a:t>
            </a:r>
            <a:r>
              <a:rPr lang="es-ES" dirty="0"/>
              <a:t> se deberá seleccionar entre las opciones </a:t>
            </a:r>
            <a:r>
              <a:rPr lang="es-ES" i="1" dirty="0"/>
              <a:t>“Efectivo”, “Transferencia”, “Cheque”, “Activo Virtual”</a:t>
            </a:r>
            <a:r>
              <a:rPr lang="es-ES" dirty="0"/>
              <a:t> u </a:t>
            </a:r>
            <a:r>
              <a:rPr lang="es-ES" i="1" dirty="0"/>
              <a:t>“Otra”</a:t>
            </a:r>
            <a:r>
              <a:rPr lang="es-ES" dirty="0"/>
              <a:t>. La opción “Otra” se encuentra disponible, en caso de que se haya pactado una forma de pago diferente a las enunciadas.</a:t>
            </a:r>
          </a:p>
          <a:p>
            <a:pPr marL="514350" indent="-514350">
              <a:buFont typeface="+mj-lt"/>
              <a:buAutoNum type="arabicPeriod"/>
            </a:pPr>
            <a:r>
              <a:rPr lang="es-ES" b="1" dirty="0"/>
              <a:t>Tipo de Activo Virtual:</a:t>
            </a:r>
            <a:r>
              <a:rPr lang="es-ES" dirty="0"/>
              <a:t> es un campo de texto libre donde se deberá detallar, en caso de haberse indicado la opción </a:t>
            </a:r>
            <a:r>
              <a:rPr lang="es-ES" i="1" dirty="0"/>
              <a:t>“Activo Virtual”</a:t>
            </a:r>
            <a:r>
              <a:rPr lang="es-ES" dirty="0"/>
              <a:t> en el campo </a:t>
            </a:r>
            <a:r>
              <a:rPr lang="es-ES" i="1" dirty="0"/>
              <a:t>“Forma de pago”</a:t>
            </a:r>
            <a:r>
              <a:rPr lang="es-ES" dirty="0"/>
              <a:t>, el tipo de activo virtual en el que se realizó el pago.</a:t>
            </a:r>
          </a:p>
          <a:p>
            <a:pPr marL="514350" indent="-514350">
              <a:buFont typeface="+mj-lt"/>
              <a:buAutoNum type="arabicPeriod"/>
            </a:pPr>
            <a:r>
              <a:rPr lang="es-ES" b="1" dirty="0"/>
              <a:t>Otra:</a:t>
            </a:r>
            <a:r>
              <a:rPr lang="es-ES" dirty="0"/>
              <a:t> es un campo de texto libre donde se deberá detallar, en caso de haberse indicado la opción </a:t>
            </a:r>
            <a:r>
              <a:rPr lang="es-ES" i="1" dirty="0"/>
              <a:t>“Otra”</a:t>
            </a:r>
            <a:r>
              <a:rPr lang="es-ES" dirty="0"/>
              <a:t> en el campo </a:t>
            </a:r>
            <a:r>
              <a:rPr lang="es-ES" i="1" dirty="0"/>
              <a:t>“Forma de pago”</a:t>
            </a:r>
            <a:r>
              <a:rPr lang="es-ES" dirty="0"/>
              <a:t>, la forma de pago en cuestión. Esta opción se encuentra disponible para los casos donde se haya pactado una forma de pago diferente a las enunciadas, lo que permite al sujeto obligado precisar con más grado de detalle la forma de pago en cuestión.</a:t>
            </a:r>
          </a:p>
          <a:p>
            <a:pPr marL="514350" indent="-514350">
              <a:buFont typeface="+mj-lt"/>
              <a:buAutoNum type="arabicPeriod"/>
            </a:pPr>
            <a:r>
              <a:rPr lang="es-ES" b="1" dirty="0"/>
              <a:t>Tipo de moneda de origen del pago:</a:t>
            </a:r>
            <a:r>
              <a:rPr lang="es-ES" dirty="0"/>
              <a:t> se deberá indicar si la moneda en la que se concretó el pago es en </a:t>
            </a:r>
            <a:r>
              <a:rPr lang="es-ES" i="1" dirty="0"/>
              <a:t>“peso argentino”</a:t>
            </a:r>
            <a:r>
              <a:rPr lang="es-ES" dirty="0"/>
              <a:t> u otra moneda.</a:t>
            </a:r>
          </a:p>
          <a:p>
            <a:pPr marL="514350" indent="-514350">
              <a:buFont typeface="+mj-lt"/>
              <a:buAutoNum type="arabicPeriod"/>
            </a:pPr>
            <a:r>
              <a:rPr lang="es-ES" b="1" dirty="0"/>
              <a:t>Tipo de moneda extranjera de origen del pago:</a:t>
            </a:r>
            <a:r>
              <a:rPr lang="es-ES" dirty="0"/>
              <a:t> en el caso de que el tipo de moneda en la que se concretó el pago fuese diferente a </a:t>
            </a:r>
            <a:r>
              <a:rPr lang="es-ES" i="1" dirty="0"/>
              <a:t>“peso argentino”</a:t>
            </a:r>
            <a:r>
              <a:rPr lang="es-ES" dirty="0"/>
              <a:t>, se deberá indicar el tipo de moneda en cuestión. En caso de que se haya seleccionado la opción </a:t>
            </a:r>
            <a:r>
              <a:rPr lang="es-ES" i="1" dirty="0"/>
              <a:t>“Activo Virtual”</a:t>
            </a:r>
            <a:r>
              <a:rPr lang="es-ES" dirty="0"/>
              <a:t> en el campo </a:t>
            </a:r>
            <a:r>
              <a:rPr lang="es-ES" i="1" dirty="0"/>
              <a:t>“Forma de pago”</a:t>
            </a:r>
            <a:r>
              <a:rPr lang="es-ES" dirty="0"/>
              <a:t>, en el presente campo se deberá indicar el valor </a:t>
            </a:r>
            <a:r>
              <a:rPr lang="es-ES" i="1" dirty="0"/>
              <a:t>“dólar estadounidense”</a:t>
            </a:r>
            <a:r>
              <a:rPr lang="es-ES" dirty="0"/>
              <a:t>.</a:t>
            </a:r>
          </a:p>
          <a:p>
            <a:pPr marL="514350" indent="-514350">
              <a:buFont typeface="+mj-lt"/>
              <a:buAutoNum type="arabicPeriod"/>
            </a:pPr>
            <a:r>
              <a:rPr lang="es-ES" b="1" dirty="0"/>
              <a:t>Monto pagado de la operación en moneda de origen:</a:t>
            </a:r>
            <a:r>
              <a:rPr lang="es-ES" dirty="0"/>
              <a:t> se deberá indicar el monto del pago expresado en la moneda en que se realizó. Por ejemplo, si el pago se realizó en “peso argentino” se deberá indicar el monto pagado en pesos argentinos y si el pago se realizó en dólares, se deberá indicar el monto pagado en dólares.</a:t>
            </a:r>
          </a:p>
          <a:p>
            <a:pPr marL="514350" indent="-514350">
              <a:buFont typeface="+mj-lt"/>
              <a:buAutoNum type="arabicPeriod"/>
            </a:pPr>
            <a:r>
              <a:rPr lang="es-ES" b="1" dirty="0"/>
              <a:t>Monto pagado de la operación equivalente en Pesos:</a:t>
            </a:r>
            <a:r>
              <a:rPr lang="es-ES" dirty="0"/>
              <a:t> en el caso de que el tipo de moneda en la que se realizó el pago fuese diferente a </a:t>
            </a:r>
            <a:r>
              <a:rPr lang="es-ES" i="1" dirty="0"/>
              <a:t>“peso argentino”</a:t>
            </a:r>
            <a:r>
              <a:rPr lang="es-ES" dirty="0"/>
              <a:t>, se deberá indicar el monto pagado expresado en pesos argentinos.</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555768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7500" lnSpcReduction="20000"/>
          </a:bodyPr>
          <a:lstStyle/>
          <a:p>
            <a:r>
              <a:rPr lang="es-ES" b="1" dirty="0"/>
              <a:t>IDENTIFICACIÓN DEL COMPRADOR Y VENDEDOR</a:t>
            </a:r>
          </a:p>
          <a:p>
            <a:pPr marL="514350" indent="-514350">
              <a:buFont typeface="+mj-lt"/>
              <a:buAutoNum type="arabicPeriod"/>
            </a:pPr>
            <a:r>
              <a:rPr lang="es-ES" b="1" dirty="0"/>
              <a:t>Rol en la operación:</a:t>
            </a:r>
            <a:r>
              <a:rPr lang="es-ES" dirty="0"/>
              <a:t> se deberá indicar si la persona a identificar cumple el rol de </a:t>
            </a:r>
            <a:r>
              <a:rPr lang="es-ES" i="1" dirty="0"/>
              <a:t>“Comprador”</a:t>
            </a:r>
            <a:r>
              <a:rPr lang="es-ES" dirty="0"/>
              <a:t> o </a:t>
            </a:r>
            <a:r>
              <a:rPr lang="es-ES" i="1" dirty="0"/>
              <a:t>“Vendedor”</a:t>
            </a:r>
            <a:r>
              <a:rPr lang="es-ES" dirty="0"/>
              <a:t>.</a:t>
            </a:r>
          </a:p>
          <a:p>
            <a:pPr marL="514350" indent="-514350">
              <a:buFont typeface="+mj-lt"/>
              <a:buAutoNum type="arabicPeriod"/>
            </a:pPr>
            <a:r>
              <a:rPr lang="es-ES" b="1" dirty="0"/>
              <a:t>Tipo de Persona:</a:t>
            </a:r>
            <a:r>
              <a:rPr lang="es-ES" dirty="0"/>
              <a:t> se deberá seleccionar entre las opciones </a:t>
            </a:r>
            <a:r>
              <a:rPr lang="es-ES" i="1" dirty="0"/>
              <a:t>“Persona Humana”, “Persona Humana extranjera”, “Persona Jurídica”</a:t>
            </a:r>
            <a:r>
              <a:rPr lang="es-ES" dirty="0"/>
              <a:t> o </a:t>
            </a:r>
            <a:r>
              <a:rPr lang="es-ES" i="1" dirty="0"/>
              <a:t>“Persona Jurídica extranjera”</a:t>
            </a:r>
            <a:r>
              <a:rPr lang="es-ES" dirty="0"/>
              <a:t>.</a:t>
            </a:r>
          </a:p>
          <a:p>
            <a:pPr marL="514350" indent="-514350">
              <a:buFont typeface="+mj-lt"/>
              <a:buAutoNum type="arabicPeriod"/>
            </a:pPr>
            <a:r>
              <a:rPr lang="es-ES" b="1" dirty="0"/>
              <a:t>Denominación:</a:t>
            </a:r>
            <a:r>
              <a:rPr lang="es-ES" dirty="0"/>
              <a:t> ingresar la denominación del sujeto incluyendo, de corresponder, el tipo societario (S.A., S.R.L., etc.). Dicho campo será requerido en caso de haberse seleccionado la opción </a:t>
            </a:r>
            <a:r>
              <a:rPr lang="es-ES" i="1" dirty="0"/>
              <a:t>“Persona Jurídica”</a:t>
            </a:r>
            <a:r>
              <a:rPr lang="es-ES" dirty="0"/>
              <a:t> o </a:t>
            </a:r>
            <a:r>
              <a:rPr lang="es-ES" i="1" dirty="0"/>
              <a:t>“Persona Jurídica extranjera”</a:t>
            </a:r>
            <a:r>
              <a:rPr lang="es-ES" dirty="0"/>
              <a:t> en el campo </a:t>
            </a:r>
            <a:r>
              <a:rPr lang="es-ES" i="1" dirty="0"/>
              <a:t>“Tipo de Persona”</a:t>
            </a:r>
            <a:r>
              <a:rPr lang="es-ES" dirty="0"/>
              <a:t>.</a:t>
            </a:r>
          </a:p>
          <a:p>
            <a:pPr marL="514350" indent="-514350">
              <a:buFont typeface="+mj-lt"/>
              <a:buAutoNum type="arabicPeriod"/>
            </a:pPr>
            <a:r>
              <a:rPr lang="es-ES" b="1" dirty="0"/>
              <a:t>Número de CUIT/CUIL:</a:t>
            </a:r>
            <a:r>
              <a:rPr lang="es-ES" dirty="0"/>
              <a:t> ingresar el respectivo número, sin guiones. Será requerido en caso de haberse seleccionado la opción </a:t>
            </a:r>
            <a:r>
              <a:rPr lang="es-ES" i="1" dirty="0"/>
              <a:t>“Persona Humana”</a:t>
            </a:r>
            <a:r>
              <a:rPr lang="es-ES" dirty="0"/>
              <a:t> o </a:t>
            </a:r>
            <a:r>
              <a:rPr lang="es-ES" i="1" dirty="0"/>
              <a:t>“Persona Jurídica”</a:t>
            </a:r>
            <a:r>
              <a:rPr lang="es-ES" dirty="0"/>
              <a:t> en el campo </a:t>
            </a:r>
            <a:r>
              <a:rPr lang="es-ES" i="1" dirty="0"/>
              <a:t>“Tipo de Persona”</a:t>
            </a:r>
            <a:r>
              <a:rPr lang="es-ES" dirty="0"/>
              <a:t>.</a:t>
            </a:r>
          </a:p>
          <a:p>
            <a:pPr marL="514350" indent="-514350">
              <a:buFont typeface="+mj-lt"/>
              <a:buAutoNum type="arabicPeriod"/>
            </a:pPr>
            <a:r>
              <a:rPr lang="es-ES" b="1" dirty="0"/>
              <a:t>Número de CDI:</a:t>
            </a:r>
            <a:r>
              <a:rPr lang="es-ES" dirty="0"/>
              <a:t> ingresar el respectivo número, sin guiones. Será requerido en caso de haberse seleccionado la opción </a:t>
            </a:r>
            <a:r>
              <a:rPr lang="es-ES" i="1" dirty="0"/>
              <a:t>“Persona Humana extranjera”</a:t>
            </a:r>
            <a:r>
              <a:rPr lang="es-ES" dirty="0"/>
              <a:t> o </a:t>
            </a:r>
            <a:r>
              <a:rPr lang="es-ES" i="1" dirty="0"/>
              <a:t>“Persona Jurídica extranjera”</a:t>
            </a:r>
            <a:r>
              <a:rPr lang="es-ES" dirty="0"/>
              <a:t> en el campo </a:t>
            </a:r>
            <a:r>
              <a:rPr lang="es-ES" i="1" dirty="0"/>
              <a:t>“Tipo de Persona”</a:t>
            </a:r>
            <a:r>
              <a:rPr lang="es-ES" dirty="0"/>
              <a:t>. Dicho campo no será de carácter obligatorio.</a:t>
            </a:r>
          </a:p>
          <a:p>
            <a:pPr marL="514350" indent="-514350">
              <a:buFont typeface="+mj-lt"/>
              <a:buAutoNum type="arabicPeriod"/>
            </a:pPr>
            <a:r>
              <a:rPr lang="es-ES" b="1" dirty="0"/>
              <a:t>Tipo Identificador Tributario:</a:t>
            </a:r>
            <a:r>
              <a:rPr lang="es-ES" dirty="0"/>
              <a:t> ingresar el tipo de identificador tributario de corresponder. Será requerido en caso de haberse seleccionado la opción </a:t>
            </a:r>
            <a:r>
              <a:rPr lang="es-ES" i="1" dirty="0"/>
              <a:t>“Persona Jurídica extranjera”</a:t>
            </a:r>
            <a:r>
              <a:rPr lang="es-ES" dirty="0"/>
              <a:t> en el campo </a:t>
            </a:r>
            <a:r>
              <a:rPr lang="es-ES" i="1" dirty="0"/>
              <a:t>“Tipo de Persona”</a:t>
            </a:r>
            <a:r>
              <a:rPr lang="es-ES" dirty="0"/>
              <a:t>.</a:t>
            </a:r>
          </a:p>
          <a:p>
            <a:pPr marL="514350" indent="-514350">
              <a:buFont typeface="+mj-lt"/>
              <a:buAutoNum type="arabicPeriod"/>
            </a:pPr>
            <a:r>
              <a:rPr lang="es-ES" b="1" dirty="0" err="1"/>
              <a:t>Nro</a:t>
            </a:r>
            <a:r>
              <a:rPr lang="es-ES" b="1" dirty="0"/>
              <a:t> Identificador Tributario:</a:t>
            </a:r>
            <a:r>
              <a:rPr lang="es-ES" dirty="0"/>
              <a:t> ingresar el número de identificador tributario de corresponder. Será requerido en caso de haberse seleccionado la opción </a:t>
            </a:r>
            <a:r>
              <a:rPr lang="es-ES" i="1" dirty="0"/>
              <a:t>“Persona Jurídica extranjera”</a:t>
            </a:r>
            <a:r>
              <a:rPr lang="es-ES" dirty="0"/>
              <a:t> en el campo </a:t>
            </a:r>
            <a:r>
              <a:rPr lang="es-ES" i="1" dirty="0"/>
              <a:t>“Tipo de Persona”</a:t>
            </a:r>
            <a:r>
              <a:rPr lang="es-ES" dirty="0"/>
              <a:t>.</a:t>
            </a:r>
          </a:p>
          <a:p>
            <a:pPr marL="514350" indent="-514350">
              <a:buFont typeface="+mj-lt"/>
              <a:buAutoNum type="arabicPeriod"/>
            </a:pPr>
            <a:r>
              <a:rPr lang="es-ES" b="1" dirty="0"/>
              <a:t>Apellido/s:</a:t>
            </a:r>
            <a:r>
              <a:rPr lang="es-ES" dirty="0"/>
              <a:t> ingresar el/los apellido/s de la persona humana, </a:t>
            </a:r>
            <a:r>
              <a:rPr lang="es-ES" b="1" i="1" dirty="0"/>
              <a:t>sin caracteres especiales</a:t>
            </a:r>
            <a:r>
              <a:rPr lang="es-ES" dirty="0"/>
              <a:t> (ejemplo, si el tomador se llama José </a:t>
            </a:r>
            <a:r>
              <a:rPr lang="es-ES" dirty="0" err="1"/>
              <a:t>D’angelo</a:t>
            </a:r>
            <a:r>
              <a:rPr lang="es-ES" dirty="0"/>
              <a:t>, en este campo deberá ingresarse el valor “</a:t>
            </a:r>
            <a:r>
              <a:rPr lang="es-ES" dirty="0" err="1"/>
              <a:t>Dangelo</a:t>
            </a:r>
            <a:r>
              <a:rPr lang="es-ES" dirty="0"/>
              <a:t>).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i="1" dirty="0" smtClean="0"/>
              <a:t>”</a:t>
            </a:r>
            <a:r>
              <a:rPr lang="es-ES" dirty="0" smtClean="0"/>
              <a:t>.</a:t>
            </a:r>
            <a:endParaRPr lang="es-ES" dirty="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2684874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55000" lnSpcReduction="20000"/>
          </a:bodyPr>
          <a:lstStyle/>
          <a:p>
            <a:r>
              <a:rPr lang="es-ES" b="1" dirty="0"/>
              <a:t>IDENTIFICACIÓN DEL COMPRADOR Y </a:t>
            </a:r>
            <a:r>
              <a:rPr lang="es-ES" b="1" dirty="0" smtClean="0"/>
              <a:t>VENDEDOR (continuación)</a:t>
            </a:r>
            <a:endParaRPr lang="es-ES" b="1" dirty="0"/>
          </a:p>
          <a:p>
            <a:pPr marL="514350" indent="-514350">
              <a:buFont typeface="+mj-lt"/>
              <a:buAutoNum type="arabicPeriod"/>
            </a:pPr>
            <a:r>
              <a:rPr lang="es-ES" b="1" dirty="0" smtClean="0"/>
              <a:t>Nombre/s</a:t>
            </a:r>
            <a:r>
              <a:rPr lang="es-ES" b="1" dirty="0"/>
              <a:t>:</a:t>
            </a:r>
            <a:r>
              <a:rPr lang="es-ES" dirty="0"/>
              <a:t> ingresar el/los nombre/s de la persona humana, </a:t>
            </a:r>
            <a:r>
              <a:rPr lang="es-ES" b="1" i="1" dirty="0"/>
              <a:t>sin caracteres especiales</a:t>
            </a:r>
            <a:r>
              <a:rPr lang="es-ES" dirty="0"/>
              <a:t>.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dirty="0"/>
              <a:t>.</a:t>
            </a:r>
          </a:p>
          <a:p>
            <a:pPr marL="514350" indent="-514350">
              <a:buFont typeface="+mj-lt"/>
              <a:buAutoNum type="arabicPeriod"/>
            </a:pPr>
            <a:r>
              <a:rPr lang="es-ES" b="1" dirty="0"/>
              <a:t>Tipo Documento:</a:t>
            </a:r>
            <a:r>
              <a:rPr lang="es-ES" dirty="0"/>
              <a:t> seleccionar el tipo de documento de la persona humana indicada en los campos anteriores.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dirty="0"/>
              <a:t>.</a:t>
            </a:r>
          </a:p>
          <a:p>
            <a:pPr marL="514350" indent="-514350">
              <a:buFont typeface="+mj-lt"/>
              <a:buAutoNum type="arabicPeriod"/>
            </a:pPr>
            <a:r>
              <a:rPr lang="es-ES" b="1" dirty="0"/>
              <a:t>Número Documento:</a:t>
            </a:r>
            <a:r>
              <a:rPr lang="es-ES" dirty="0"/>
              <a:t> ingresar el número de documento de la persona humana indicada en los campos anteriores (la plantilla permite caracteres alfanuméricos).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dirty="0"/>
              <a:t>.</a:t>
            </a:r>
          </a:p>
          <a:p>
            <a:pPr marL="514350" indent="-514350">
              <a:buFont typeface="+mj-lt"/>
              <a:buAutoNum type="arabicPeriod"/>
            </a:pPr>
            <a:r>
              <a:rPr lang="es-ES" b="1" dirty="0"/>
              <a:t>Nacionalidad:</a:t>
            </a:r>
            <a:r>
              <a:rPr lang="es-ES" dirty="0"/>
              <a:t> se deberá indicar la nacionalidad de la persona humana que se está cargando.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dirty="0"/>
              <a:t>.</a:t>
            </a:r>
          </a:p>
          <a:p>
            <a:pPr marL="514350" indent="-514350">
              <a:buFont typeface="+mj-lt"/>
              <a:buAutoNum type="arabicPeriod"/>
            </a:pPr>
            <a:r>
              <a:rPr lang="es-ES" b="1" dirty="0"/>
              <a:t>Fecha de nacimiento:</a:t>
            </a:r>
            <a:r>
              <a:rPr lang="es-ES" dirty="0"/>
              <a:t> se deberá indicar la fecha de nacimiento de la persona humana que se está informando.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dirty="0"/>
              <a:t>.</a:t>
            </a:r>
          </a:p>
          <a:p>
            <a:pPr marL="514350" indent="-514350">
              <a:buFont typeface="+mj-lt"/>
              <a:buAutoNum type="arabicPeriod"/>
            </a:pPr>
            <a:r>
              <a:rPr lang="es-ES" b="1" dirty="0"/>
              <a:t>Es PEP:</a:t>
            </a:r>
            <a:r>
              <a:rPr lang="es-ES" dirty="0"/>
              <a:t> se deberá indicar si la persona a informar reviste la calidad de PEP de acuerdo con la aplicación de la normativa vigente en la materia. Será requerido en caso de haberse seleccionado la opción </a:t>
            </a:r>
            <a:r>
              <a:rPr lang="es-ES" i="1" dirty="0"/>
              <a:t>“Persona Humana”</a:t>
            </a:r>
            <a:r>
              <a:rPr lang="es-ES" dirty="0"/>
              <a:t> o </a:t>
            </a:r>
            <a:r>
              <a:rPr lang="es-ES" i="1" dirty="0"/>
              <a:t>“Persona Humana extranjera”</a:t>
            </a:r>
            <a:r>
              <a:rPr lang="es-ES" dirty="0"/>
              <a:t> en el campo </a:t>
            </a:r>
            <a:r>
              <a:rPr lang="es-ES" i="1" dirty="0"/>
              <a:t>“Tipo de Persona”</a:t>
            </a:r>
            <a:r>
              <a:rPr lang="es-ES" dirty="0"/>
              <a:t>.</a:t>
            </a:r>
          </a:p>
          <a:p>
            <a:r>
              <a:rPr lang="es-ES" b="1" dirty="0"/>
              <a:t>Porcentaje:</a:t>
            </a:r>
            <a:r>
              <a:rPr lang="es-ES" dirty="0"/>
              <a:t> se deberá indicar el porcentaje de participación en la operación a informar, ya sea como </a:t>
            </a:r>
            <a:r>
              <a:rPr lang="es-ES" i="1" dirty="0"/>
              <a:t>“Comprador”</a:t>
            </a:r>
            <a:r>
              <a:rPr lang="es-ES" dirty="0"/>
              <a:t> o </a:t>
            </a:r>
            <a:r>
              <a:rPr lang="es-ES" i="1" dirty="0"/>
              <a:t>“Vendedor”</a:t>
            </a:r>
            <a:r>
              <a:rPr lang="es-ES" dirty="0"/>
              <a:t>. Este campo aceptará caracteres numéricos hasta dos decimales y el separador “,” (COMA).</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3228324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0000" lnSpcReduction="20000"/>
          </a:bodyPr>
          <a:lstStyle/>
          <a:p>
            <a:r>
              <a:rPr lang="es-ES" b="1" dirty="0"/>
              <a:t>APARTADO DE DOMICILIO Y CONTACTO</a:t>
            </a:r>
          </a:p>
          <a:p>
            <a:pPr marL="0" indent="0">
              <a:buNone/>
            </a:pPr>
            <a:r>
              <a:rPr lang="es-ES" b="1" dirty="0"/>
              <a:t>País:</a:t>
            </a:r>
            <a:r>
              <a:rPr lang="es-ES" dirty="0"/>
              <a:t> se deberá indicar si el país donde reside la persona que se está informando es </a:t>
            </a:r>
            <a:r>
              <a:rPr lang="es-ES" i="1" dirty="0"/>
              <a:t>“Argentina”</a:t>
            </a:r>
            <a:r>
              <a:rPr lang="es-ES" dirty="0"/>
              <a:t> u </a:t>
            </a:r>
            <a:r>
              <a:rPr lang="es-ES" i="1" dirty="0"/>
              <a:t>“Otro”</a:t>
            </a:r>
            <a:r>
              <a:rPr lang="es-ES" dirty="0"/>
              <a:t>.</a:t>
            </a:r>
          </a:p>
          <a:p>
            <a:pPr marL="0" indent="0">
              <a:buNone/>
            </a:pPr>
            <a:r>
              <a:rPr lang="es-ES" dirty="0"/>
              <a:t>En caso de haberse seleccionado la opción </a:t>
            </a:r>
            <a:r>
              <a:rPr lang="es-ES" i="1" dirty="0"/>
              <a:t>“Argentina”</a:t>
            </a:r>
            <a:r>
              <a:rPr lang="es-ES" dirty="0"/>
              <a:t> en el campo </a:t>
            </a:r>
            <a:r>
              <a:rPr lang="es-ES" i="1" dirty="0"/>
              <a:t>“País”</a:t>
            </a:r>
            <a:r>
              <a:rPr lang="es-ES" dirty="0"/>
              <a:t>, se debe brindar la siguiente información:</a:t>
            </a:r>
          </a:p>
          <a:p>
            <a:pPr marL="514350" indent="-514350">
              <a:buFont typeface="+mj-lt"/>
              <a:buAutoNum type="arabicPeriod"/>
            </a:pPr>
            <a:r>
              <a:rPr lang="es-ES" b="1" dirty="0"/>
              <a:t>Provincia:</a:t>
            </a:r>
            <a:r>
              <a:rPr lang="es-ES" dirty="0"/>
              <a:t> se deberá indicar la provincia donde se domicilia la persona.</a:t>
            </a:r>
          </a:p>
          <a:p>
            <a:pPr marL="514350" indent="-514350">
              <a:buFont typeface="+mj-lt"/>
              <a:buAutoNum type="arabicPeriod"/>
            </a:pPr>
            <a:r>
              <a:rPr lang="es-ES" b="1" dirty="0"/>
              <a:t>Localidad:</a:t>
            </a:r>
            <a:r>
              <a:rPr lang="es-ES" dirty="0"/>
              <a:t> se deberá indicar la localidad donde se domicilia la persona.</a:t>
            </a:r>
          </a:p>
          <a:p>
            <a:pPr marL="514350" indent="-514350">
              <a:buFont typeface="+mj-lt"/>
              <a:buAutoNum type="arabicPeriod"/>
            </a:pPr>
            <a:r>
              <a:rPr lang="es-ES" b="1" dirty="0"/>
              <a:t>Calle:</a:t>
            </a:r>
            <a:r>
              <a:rPr lang="es-ES" dirty="0"/>
              <a:t> se deberá indicar la calle donde se domicilia la persona.</a:t>
            </a:r>
          </a:p>
          <a:p>
            <a:pPr marL="514350" indent="-514350">
              <a:buFont typeface="+mj-lt"/>
              <a:buAutoNum type="arabicPeriod"/>
            </a:pPr>
            <a:r>
              <a:rPr lang="es-ES" b="1" dirty="0"/>
              <a:t>Número:</a:t>
            </a:r>
            <a:r>
              <a:rPr lang="es-ES" dirty="0"/>
              <a:t> se deberá indicar el número del domicilio cuya calle se consignó en el campo anterior. El campo acepta caracteres numéricos y el valor “S/N”.</a:t>
            </a:r>
          </a:p>
          <a:p>
            <a:pPr marL="514350" indent="-514350">
              <a:buFont typeface="+mj-lt"/>
              <a:buAutoNum type="arabicPeriod"/>
            </a:pPr>
            <a:r>
              <a:rPr lang="es-ES" b="1" dirty="0"/>
              <a:t>Piso:</a:t>
            </a:r>
            <a:r>
              <a:rPr lang="es-ES" dirty="0"/>
              <a:t> se deberá indicar, en caso de corresponder, el piso del domicilio que se está informando. Dicho campo no será de carácter obligatorio.</a:t>
            </a:r>
          </a:p>
          <a:p>
            <a:pPr marL="514350" indent="-514350">
              <a:buFont typeface="+mj-lt"/>
              <a:buAutoNum type="arabicPeriod"/>
            </a:pPr>
            <a:r>
              <a:rPr lang="es-ES" b="1" dirty="0"/>
              <a:t>Departamento:</a:t>
            </a:r>
            <a:r>
              <a:rPr lang="es-ES" dirty="0"/>
              <a:t> se deberá indicar, en caso de corresponder, la identificación del departamento donde se domicilia la persona. Dicho campo no será de carácter obligatorio.</a:t>
            </a:r>
          </a:p>
          <a:p>
            <a:pPr marL="514350" indent="-514350">
              <a:buFont typeface="+mj-lt"/>
              <a:buAutoNum type="arabicPeriod"/>
            </a:pPr>
            <a:r>
              <a:rPr lang="es-ES" b="1" dirty="0"/>
              <a:t>Código postal:</a:t>
            </a:r>
            <a:r>
              <a:rPr lang="es-ES" dirty="0"/>
              <a:t> se deberá indicar el código postal de la localidad en donde se domicilia la persona.</a:t>
            </a:r>
          </a:p>
          <a:p>
            <a:pPr marL="514350" indent="-514350">
              <a:buFont typeface="+mj-lt"/>
              <a:buAutoNum type="arabicPeriod"/>
            </a:pPr>
            <a:r>
              <a:rPr lang="es-ES" b="1" dirty="0"/>
              <a:t>Código de área telefónico:</a:t>
            </a:r>
            <a:r>
              <a:rPr lang="es-ES" dirty="0"/>
              <a:t> se deberá indicar el código de área del número de teléfono de la persona que se está informando, sin guiones ni espacios. Dicho campo no será de carácter obligatorio.</a:t>
            </a:r>
          </a:p>
          <a:p>
            <a:pPr marL="514350" indent="-514350">
              <a:buFont typeface="+mj-lt"/>
              <a:buAutoNum type="arabicPeriod"/>
            </a:pPr>
            <a:r>
              <a:rPr lang="es-ES" b="1" dirty="0"/>
              <a:t>Teléfono:</a:t>
            </a:r>
            <a:r>
              <a:rPr lang="es-ES" dirty="0"/>
              <a:t> se deberá indicar el número telefónico de la persona que se está informando, sin guiones ni espacios. Dicho campo no será de carácter obligatorio.</a:t>
            </a:r>
          </a:p>
          <a:p>
            <a:pPr marL="514350" indent="-514350">
              <a:buFont typeface="+mj-lt"/>
              <a:buAutoNum type="arabicPeriod"/>
            </a:pPr>
            <a:r>
              <a:rPr lang="es-ES" b="1" dirty="0"/>
              <a:t>Dirección de correo electrónico:</a:t>
            </a:r>
            <a:r>
              <a:rPr lang="es-ES" dirty="0"/>
              <a:t> se deberá indicar el correo electrónico de la persona humana que se está informando. Dicho campo no será de carácter obligatorio</a:t>
            </a:r>
            <a:r>
              <a:rPr lang="es-ES" dirty="0" smtClean="0"/>
              <a:t>.</a:t>
            </a:r>
            <a:endParaRPr lang="es-ES" dirty="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612463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Google Shape;102;p1">
            <a:extLst>
              <a:ext uri="{FF2B5EF4-FFF2-40B4-BE49-F238E27FC236}">
                <a16:creationId xmlns:a16="http://schemas.microsoft.com/office/drawing/2014/main" id="{029B1478-CFCD-477A-4E0D-AD2734608856}"/>
              </a:ext>
            </a:extLst>
          </p:cNvPr>
          <p:cNvSpPr txBox="1"/>
          <p:nvPr/>
        </p:nvSpPr>
        <p:spPr>
          <a:xfrm>
            <a:off x="10567932" y="5986889"/>
            <a:ext cx="1166751" cy="6327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3600"/>
              <a:buFont typeface="Calibri"/>
              <a:buNone/>
            </a:pPr>
            <a:endParaRPr sz="6000" i="0" u="none" strike="noStrike" cap="none" dirty="0">
              <a:solidFill>
                <a:schemeClr val="lt1"/>
              </a:solidFill>
              <a:latin typeface="Calibri"/>
              <a:ea typeface="Calibri"/>
              <a:cs typeface="Calibri"/>
              <a:sym typeface="Calibri"/>
            </a:endParaRPr>
          </a:p>
        </p:txBody>
      </p:sp>
      <p:sp>
        <p:nvSpPr>
          <p:cNvPr id="2" name="Rectángulo 1"/>
          <p:cNvSpPr/>
          <p:nvPr/>
        </p:nvSpPr>
        <p:spPr>
          <a:xfrm>
            <a:off x="895739" y="962226"/>
            <a:ext cx="10838944" cy="4708981"/>
          </a:xfrm>
          <a:prstGeom prst="rect">
            <a:avLst/>
          </a:prstGeom>
        </p:spPr>
        <p:txBody>
          <a:bodyPr wrap="square">
            <a:spAutoFit/>
          </a:bodyPr>
          <a:lstStyle/>
          <a:p>
            <a:pPr algn="ctr"/>
            <a:r>
              <a:rPr lang="es-ES" sz="5000" b="1" dirty="0" smtClean="0">
                <a:solidFill>
                  <a:schemeClr val="bg1"/>
                </a:solidFill>
                <a:latin typeface="Garamond" panose="02020404030301010803" pitchFamily="18" charset="0"/>
                <a:ea typeface="+mn-lt"/>
                <a:cs typeface="+mn-lt"/>
              </a:rPr>
              <a:t>DISERTANTE</a:t>
            </a:r>
            <a:endParaRPr lang="es-ES" sz="5000" b="1" dirty="0" smtClean="0">
              <a:solidFill>
                <a:schemeClr val="bg1"/>
              </a:solidFill>
              <a:latin typeface="Garamond" panose="02020404030301010803" pitchFamily="18" charset="0"/>
              <a:ea typeface="+mn-lt"/>
              <a:cs typeface="+mn-lt"/>
            </a:endParaRPr>
          </a:p>
          <a:p>
            <a:pPr algn="ctr"/>
            <a:endParaRPr lang="es-ES" sz="5000" b="1" dirty="0">
              <a:solidFill>
                <a:schemeClr val="bg1"/>
              </a:solidFill>
              <a:latin typeface="Garamond" panose="02020404030301010803" pitchFamily="18" charset="0"/>
              <a:ea typeface="+mn-lt"/>
              <a:cs typeface="+mn-lt"/>
            </a:endParaRPr>
          </a:p>
          <a:p>
            <a:pPr algn="ctr"/>
            <a:r>
              <a:rPr lang="es-ES" sz="5000" b="1" dirty="0" smtClean="0">
                <a:solidFill>
                  <a:schemeClr val="bg1"/>
                </a:solidFill>
                <a:latin typeface="Garamond" panose="02020404030301010803" pitchFamily="18" charset="0"/>
                <a:ea typeface="+mn-lt"/>
                <a:cs typeface="+mn-lt"/>
              </a:rPr>
              <a:t>JARA JUAN MANUEL, CONTADOR PUBLICO (UNLP)</a:t>
            </a:r>
          </a:p>
          <a:p>
            <a:pPr algn="ctr"/>
            <a:r>
              <a:rPr lang="es-ES" sz="5000" b="1" dirty="0" smtClean="0">
                <a:solidFill>
                  <a:schemeClr val="bg1"/>
                </a:solidFill>
                <a:latin typeface="Garamond" panose="02020404030301010803" pitchFamily="18" charset="0"/>
                <a:ea typeface="+mn-lt"/>
                <a:cs typeface="+mn-lt"/>
              </a:rPr>
              <a:t>EX Director Análisis UIF </a:t>
            </a:r>
          </a:p>
          <a:p>
            <a:pPr algn="ctr"/>
            <a:r>
              <a:rPr lang="es-ES" sz="5000" b="1" dirty="0" smtClean="0">
                <a:solidFill>
                  <a:schemeClr val="bg1"/>
                </a:solidFill>
                <a:latin typeface="Garamond" panose="02020404030301010803" pitchFamily="18" charset="0"/>
                <a:ea typeface="+mn-lt"/>
                <a:cs typeface="+mn-lt"/>
              </a:rPr>
              <a:t>juan.jara@myjconsultora.com.ar</a:t>
            </a:r>
            <a:endParaRPr lang="es" sz="5000" b="1" dirty="0">
              <a:solidFill>
                <a:schemeClr val="bg1"/>
              </a:solidFill>
              <a:latin typeface="Garamond" panose="02020404030301010803" pitchFamily="18" charset="0"/>
              <a:ea typeface="+mn-lt"/>
              <a:cs typeface="+mn-lt"/>
            </a:endParaRPr>
          </a:p>
        </p:txBody>
      </p:sp>
    </p:spTree>
    <p:extLst>
      <p:ext uri="{BB962C8B-B14F-4D97-AF65-F5344CB8AC3E}">
        <p14:creationId xmlns:p14="http://schemas.microsoft.com/office/powerpoint/2010/main" val="3522440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0000" lnSpcReduction="20000"/>
          </a:bodyPr>
          <a:lstStyle/>
          <a:p>
            <a:r>
              <a:rPr lang="es-ES" b="1" dirty="0"/>
              <a:t>APARTADO DE DOMICILIO Y </a:t>
            </a:r>
            <a:r>
              <a:rPr lang="es-ES" b="1" dirty="0" smtClean="0"/>
              <a:t>CONTACTO (continuación)</a:t>
            </a:r>
            <a:endParaRPr lang="es-ES" b="1" dirty="0"/>
          </a:p>
          <a:p>
            <a:pPr marL="0" indent="0">
              <a:buNone/>
            </a:pPr>
            <a:r>
              <a:rPr lang="es-ES" b="1" dirty="0"/>
              <a:t>País:</a:t>
            </a:r>
            <a:r>
              <a:rPr lang="es-ES" dirty="0"/>
              <a:t> se deberá indicar si el país donde reside la persona que se está informando es </a:t>
            </a:r>
            <a:r>
              <a:rPr lang="es-ES" i="1" dirty="0"/>
              <a:t>“Argentina”</a:t>
            </a:r>
            <a:r>
              <a:rPr lang="es-ES" dirty="0"/>
              <a:t> u </a:t>
            </a:r>
            <a:r>
              <a:rPr lang="es-ES" i="1" dirty="0"/>
              <a:t>“Otro”</a:t>
            </a:r>
            <a:r>
              <a:rPr lang="es-ES" dirty="0"/>
              <a:t>.</a:t>
            </a:r>
          </a:p>
          <a:p>
            <a:pPr marL="0" indent="0">
              <a:buNone/>
            </a:pPr>
            <a:r>
              <a:rPr lang="es-ES" dirty="0" smtClean="0"/>
              <a:t>En </a:t>
            </a:r>
            <a:r>
              <a:rPr lang="es-ES" dirty="0"/>
              <a:t>caso de haberse seleccionado la opción </a:t>
            </a:r>
            <a:r>
              <a:rPr lang="es-ES" i="1" dirty="0"/>
              <a:t>“Otro”</a:t>
            </a:r>
            <a:r>
              <a:rPr lang="es-ES" dirty="0"/>
              <a:t> en el campo </a:t>
            </a:r>
            <a:r>
              <a:rPr lang="es-ES" i="1" dirty="0"/>
              <a:t>“País”</a:t>
            </a:r>
            <a:r>
              <a:rPr lang="es-ES" dirty="0"/>
              <a:t>, se debe brindar la siguiente información:</a:t>
            </a:r>
          </a:p>
          <a:p>
            <a:pPr marL="514350" indent="-514350">
              <a:buFont typeface="+mj-lt"/>
              <a:buAutoNum type="arabicPeriod"/>
            </a:pPr>
            <a:r>
              <a:rPr lang="es-ES" b="1" dirty="0"/>
              <a:t>Otro país:</a:t>
            </a:r>
            <a:r>
              <a:rPr lang="es-ES" dirty="0"/>
              <a:t> se deberá indicar el país extranjero donde se domicilia la persona.</a:t>
            </a:r>
          </a:p>
          <a:p>
            <a:pPr marL="514350" indent="-514350">
              <a:buFont typeface="+mj-lt"/>
              <a:buAutoNum type="arabicPeriod"/>
            </a:pPr>
            <a:r>
              <a:rPr lang="es-ES" b="1" dirty="0"/>
              <a:t>Provincia/Estado:</a:t>
            </a:r>
            <a:r>
              <a:rPr lang="es-ES" dirty="0"/>
              <a:t> se deberá indicar la provincia/estado donde se domicilia la persona.</a:t>
            </a:r>
          </a:p>
          <a:p>
            <a:pPr marL="514350" indent="-514350">
              <a:buFont typeface="+mj-lt"/>
              <a:buAutoNum type="arabicPeriod"/>
            </a:pPr>
            <a:r>
              <a:rPr lang="es-ES" b="1" dirty="0"/>
              <a:t>Localidad/Ciudad:</a:t>
            </a:r>
            <a:r>
              <a:rPr lang="es-ES" dirty="0"/>
              <a:t> se deberá indicar la localidad/ciudad donde se domicilia la persona.</a:t>
            </a:r>
          </a:p>
          <a:p>
            <a:pPr marL="514350" indent="-514350">
              <a:buFont typeface="+mj-lt"/>
              <a:buAutoNum type="arabicPeriod"/>
            </a:pPr>
            <a:r>
              <a:rPr lang="es-ES" b="1" dirty="0"/>
              <a:t>Calle:</a:t>
            </a:r>
            <a:r>
              <a:rPr lang="es-ES" dirty="0"/>
              <a:t> se deberá indicar la calle donde se domicilia la persona.</a:t>
            </a:r>
          </a:p>
          <a:p>
            <a:pPr marL="514350" indent="-514350">
              <a:buFont typeface="+mj-lt"/>
              <a:buAutoNum type="arabicPeriod"/>
            </a:pPr>
            <a:r>
              <a:rPr lang="es-ES" b="1" dirty="0"/>
              <a:t>Número:</a:t>
            </a:r>
            <a:r>
              <a:rPr lang="es-ES" dirty="0"/>
              <a:t> se deberá indicar el número del domicilio cuya calle se consignó en el campo anterior. El campo acepta caracteres numéricos y el valor “S/N”.</a:t>
            </a:r>
          </a:p>
          <a:p>
            <a:pPr marL="514350" indent="-514350">
              <a:buFont typeface="+mj-lt"/>
              <a:buAutoNum type="arabicPeriod"/>
            </a:pPr>
            <a:r>
              <a:rPr lang="es-ES" b="1" dirty="0"/>
              <a:t>Piso:</a:t>
            </a:r>
            <a:r>
              <a:rPr lang="es-ES" dirty="0"/>
              <a:t> se deberá indicar, en caso de corresponder, el piso del domicilio que se está informando. Dicho campo no será de carácter obligatorio.</a:t>
            </a:r>
          </a:p>
          <a:p>
            <a:pPr marL="514350" indent="-514350">
              <a:buFont typeface="+mj-lt"/>
              <a:buAutoNum type="arabicPeriod"/>
            </a:pPr>
            <a:r>
              <a:rPr lang="es-ES" b="1" dirty="0"/>
              <a:t>Departamento:</a:t>
            </a:r>
            <a:r>
              <a:rPr lang="es-ES" dirty="0"/>
              <a:t> se deberá indicar, en caso de corresponder, la identificación del departamento donde se domicilia la persona. Dicho campo no será de carácter obligatorio.</a:t>
            </a:r>
          </a:p>
          <a:p>
            <a:pPr marL="514350" indent="-514350">
              <a:buFont typeface="+mj-lt"/>
              <a:buAutoNum type="arabicPeriod"/>
            </a:pPr>
            <a:r>
              <a:rPr lang="es-ES" b="1" dirty="0"/>
              <a:t>Código postal:</a:t>
            </a:r>
            <a:r>
              <a:rPr lang="es-ES" dirty="0"/>
              <a:t> se deberá indicar el código postal de la localidad en donde se domicilia la persona.</a:t>
            </a:r>
          </a:p>
          <a:p>
            <a:pPr marL="514350" indent="-514350">
              <a:buFont typeface="+mj-lt"/>
              <a:buAutoNum type="arabicPeriod"/>
            </a:pPr>
            <a:r>
              <a:rPr lang="es-ES" b="1" dirty="0"/>
              <a:t>Código de área telefónico:</a:t>
            </a:r>
            <a:r>
              <a:rPr lang="es-ES" dirty="0"/>
              <a:t> se deberá indicar el código de área del número de teléfono de la persona que se está informando, sin guiones ni espacios. Dicho campo no será de carácter obligatorio.</a:t>
            </a:r>
          </a:p>
          <a:p>
            <a:pPr marL="514350" indent="-514350">
              <a:buFont typeface="+mj-lt"/>
              <a:buAutoNum type="arabicPeriod"/>
            </a:pPr>
            <a:r>
              <a:rPr lang="es-ES" b="1" dirty="0"/>
              <a:t>Teléfono:</a:t>
            </a:r>
            <a:r>
              <a:rPr lang="es-ES" dirty="0"/>
              <a:t> se deberá indicar el número telefónico de la persona que se está informando, sin guiones ni espacios. Dicho campo no será de carácter obligatorio.</a:t>
            </a:r>
          </a:p>
          <a:p>
            <a:pPr marL="514350" indent="-514350">
              <a:buFont typeface="+mj-lt"/>
              <a:buAutoNum type="arabicPeriod"/>
            </a:pPr>
            <a:r>
              <a:rPr lang="es-ES" b="1" dirty="0"/>
              <a:t>Dirección de correo electrónico:</a:t>
            </a:r>
            <a:r>
              <a:rPr lang="es-ES" dirty="0"/>
              <a:t> se deberá indicar el correo electrónico de la persona humana que se está informando. Dicho campo no será de carácter obligatorio.</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1151188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7500" lnSpcReduction="20000"/>
          </a:bodyPr>
          <a:lstStyle/>
          <a:p>
            <a:r>
              <a:rPr lang="es-ES" b="1" dirty="0"/>
              <a:t>IDENTIFICACIÓN DE SUJETOS </a:t>
            </a:r>
            <a:r>
              <a:rPr lang="es-ES" b="1" dirty="0" smtClean="0"/>
              <a:t>VINCULADO. </a:t>
            </a:r>
            <a:r>
              <a:rPr lang="es-ES" dirty="0" smtClean="0"/>
              <a:t>En </a:t>
            </a:r>
            <a:r>
              <a:rPr lang="es-ES" dirty="0"/>
              <a:t>esta sección se deben cargar a las personas vinculadas a los compradores y/o vendedores involucrados en la operación a informar.</a:t>
            </a:r>
          </a:p>
          <a:p>
            <a:pPr marL="514350" indent="-514350">
              <a:buFont typeface="+mj-lt"/>
              <a:buAutoNum type="arabicPeriod"/>
            </a:pPr>
            <a:r>
              <a:rPr lang="es-ES" b="1" dirty="0"/>
              <a:t>Rol en la operación:</a:t>
            </a:r>
            <a:r>
              <a:rPr lang="es-ES" dirty="0"/>
              <a:t> se deberá indicar si la persona a identificar cumple el rol de </a:t>
            </a:r>
            <a:r>
              <a:rPr lang="es-ES" i="1" dirty="0"/>
              <a:t>“Apoderado”, “Tutor”, “Curador”</a:t>
            </a:r>
            <a:r>
              <a:rPr lang="es-ES" dirty="0"/>
              <a:t> o </a:t>
            </a:r>
            <a:r>
              <a:rPr lang="es-ES" i="1" dirty="0"/>
              <a:t>“Representante”</a:t>
            </a:r>
            <a:r>
              <a:rPr lang="es-ES" dirty="0"/>
              <a:t> con respecto a alguno de los compradores o vendedores.</a:t>
            </a:r>
          </a:p>
          <a:p>
            <a:pPr marL="514350" indent="-514350">
              <a:buFont typeface="+mj-lt"/>
              <a:buAutoNum type="arabicPeriod"/>
            </a:pPr>
            <a:r>
              <a:rPr lang="es-ES" b="1" dirty="0"/>
              <a:t>Tipo de Persona:</a:t>
            </a:r>
            <a:r>
              <a:rPr lang="es-ES" dirty="0"/>
              <a:t> se deberá seleccionar entre las opciones </a:t>
            </a:r>
            <a:r>
              <a:rPr lang="es-ES" i="1" dirty="0"/>
              <a:t>“Persona Humana”</a:t>
            </a:r>
            <a:r>
              <a:rPr lang="es-ES" dirty="0"/>
              <a:t> o </a:t>
            </a:r>
            <a:r>
              <a:rPr lang="es-ES" i="1" dirty="0"/>
              <a:t>“Persona Humana extranjera”</a:t>
            </a:r>
            <a:r>
              <a:rPr lang="es-ES" dirty="0"/>
              <a:t>.</a:t>
            </a:r>
          </a:p>
          <a:p>
            <a:pPr marL="514350" indent="-514350">
              <a:buFont typeface="+mj-lt"/>
              <a:buAutoNum type="arabicPeriod"/>
            </a:pPr>
            <a:r>
              <a:rPr lang="es-ES" b="1" dirty="0"/>
              <a:t>Número de CUIT/CUIL:</a:t>
            </a:r>
            <a:r>
              <a:rPr lang="es-ES" dirty="0"/>
              <a:t> ingresar el respectivo número, sin guiones. Será requerido en caso de haberse seleccionado la opción </a:t>
            </a:r>
            <a:r>
              <a:rPr lang="es-ES" i="1" dirty="0"/>
              <a:t>“Persona Humana”</a:t>
            </a:r>
            <a:r>
              <a:rPr lang="es-ES" dirty="0"/>
              <a:t> en el campo </a:t>
            </a:r>
            <a:r>
              <a:rPr lang="es-ES" i="1" dirty="0"/>
              <a:t>“Tipo de Persona”</a:t>
            </a:r>
            <a:r>
              <a:rPr lang="es-ES" dirty="0"/>
              <a:t>.</a:t>
            </a:r>
          </a:p>
          <a:p>
            <a:pPr marL="514350" indent="-514350">
              <a:buFont typeface="+mj-lt"/>
              <a:buAutoNum type="arabicPeriod"/>
            </a:pPr>
            <a:r>
              <a:rPr lang="es-ES" b="1" dirty="0"/>
              <a:t>Número de CDI:</a:t>
            </a:r>
            <a:r>
              <a:rPr lang="es-ES" dirty="0"/>
              <a:t> ingresar el respectivo número, sin guiones. Será requerido en caso de haberse seleccionado la opción </a:t>
            </a:r>
            <a:r>
              <a:rPr lang="es-ES" i="1" dirty="0"/>
              <a:t>“Persona Humana extranjera”</a:t>
            </a:r>
            <a:r>
              <a:rPr lang="es-ES" dirty="0"/>
              <a:t> en el campo </a:t>
            </a:r>
            <a:r>
              <a:rPr lang="es-ES" i="1" dirty="0"/>
              <a:t>“Tipo de Persona”</a:t>
            </a:r>
            <a:r>
              <a:rPr lang="es-ES" dirty="0"/>
              <a:t>. Dicho campo no será de carácter obligatorio.</a:t>
            </a:r>
          </a:p>
          <a:p>
            <a:pPr marL="514350" indent="-514350">
              <a:buFont typeface="+mj-lt"/>
              <a:buAutoNum type="arabicPeriod"/>
            </a:pPr>
            <a:r>
              <a:rPr lang="es-ES" b="1" dirty="0"/>
              <a:t>Apellido/s:</a:t>
            </a:r>
            <a:r>
              <a:rPr lang="es-ES" dirty="0"/>
              <a:t> ingresar el/los apellido/s de la persona humana, </a:t>
            </a:r>
            <a:r>
              <a:rPr lang="es-ES" b="1" i="1" dirty="0"/>
              <a:t>sin caracteres especiales</a:t>
            </a:r>
            <a:r>
              <a:rPr lang="es-ES" dirty="0"/>
              <a:t> (ejemplo, si el tomador se llama José </a:t>
            </a:r>
            <a:r>
              <a:rPr lang="es-ES" dirty="0" err="1"/>
              <a:t>D’angelo</a:t>
            </a:r>
            <a:r>
              <a:rPr lang="es-ES" dirty="0"/>
              <a:t>, en este campo deberá ingresarse el valor “</a:t>
            </a:r>
            <a:r>
              <a:rPr lang="es-ES" dirty="0" err="1"/>
              <a:t>Dangelo</a:t>
            </a:r>
            <a:r>
              <a:rPr lang="es-ES" dirty="0"/>
              <a:t>).</a:t>
            </a:r>
          </a:p>
          <a:p>
            <a:pPr marL="514350" indent="-514350">
              <a:buFont typeface="+mj-lt"/>
              <a:buAutoNum type="arabicPeriod"/>
            </a:pPr>
            <a:r>
              <a:rPr lang="es-ES" b="1" dirty="0"/>
              <a:t>Nombre/s:</a:t>
            </a:r>
            <a:r>
              <a:rPr lang="es-ES" dirty="0"/>
              <a:t> ingresar el/los nombre/s de la persona humana, </a:t>
            </a:r>
            <a:r>
              <a:rPr lang="es-ES" b="1" i="1" dirty="0"/>
              <a:t>sin caracteres especiales</a:t>
            </a:r>
            <a:r>
              <a:rPr lang="es-ES" dirty="0"/>
              <a:t>.</a:t>
            </a:r>
          </a:p>
          <a:p>
            <a:pPr marL="514350" indent="-514350">
              <a:buFont typeface="+mj-lt"/>
              <a:buAutoNum type="arabicPeriod"/>
            </a:pPr>
            <a:r>
              <a:rPr lang="es-ES" b="1" dirty="0"/>
              <a:t>Tipo Documento:</a:t>
            </a:r>
            <a:r>
              <a:rPr lang="es-ES" dirty="0"/>
              <a:t> seleccionar el tipo de documento de la persona humana indicada en los campos anteriores.</a:t>
            </a:r>
          </a:p>
          <a:p>
            <a:pPr marL="514350" indent="-514350">
              <a:buFont typeface="+mj-lt"/>
              <a:buAutoNum type="arabicPeriod"/>
            </a:pPr>
            <a:r>
              <a:rPr lang="es-ES" b="1" dirty="0"/>
              <a:t>Número Documento:</a:t>
            </a:r>
            <a:r>
              <a:rPr lang="es-ES" dirty="0"/>
              <a:t> ingresar el número de documento de la persona humana indicada en los campos anteriores (la plantilla permite caracteres alfanuméricos).</a:t>
            </a:r>
          </a:p>
          <a:p>
            <a:pPr marL="514350" indent="-514350">
              <a:buFont typeface="+mj-lt"/>
              <a:buAutoNum type="arabicPeriod"/>
            </a:pPr>
            <a:r>
              <a:rPr lang="es-ES" b="1" dirty="0"/>
              <a:t>Es PEP:</a:t>
            </a:r>
            <a:r>
              <a:rPr lang="es-ES" dirty="0"/>
              <a:t> se deberá indicar si la persona a informar reviste la calidad de PEP de acuerdo con la aplicación de la normativa vigente en la materia.</a:t>
            </a:r>
          </a:p>
          <a:p>
            <a:pPr marL="514350" indent="-514350">
              <a:buFont typeface="+mj-lt"/>
              <a:buAutoNum type="arabicPeriod"/>
            </a:pPr>
            <a:r>
              <a:rPr lang="es-ES" b="1" dirty="0"/>
              <a:t>Comprador/Vendedor vinculado:</a:t>
            </a:r>
            <a:r>
              <a:rPr lang="es-ES" dirty="0"/>
              <a:t> se deberá identificar al comprador o vendedor vinculado con la persona que se está cargando.</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2647193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47500" lnSpcReduction="20000"/>
          </a:bodyPr>
          <a:lstStyle/>
          <a:p>
            <a:r>
              <a:rPr lang="es-ES" b="1" dirty="0"/>
              <a:t>CONTROLES DE VALIDACIÓN DE DATOS</a:t>
            </a:r>
          </a:p>
          <a:p>
            <a:pPr marL="0" indent="0">
              <a:buNone/>
            </a:pPr>
            <a:r>
              <a:rPr lang="es-ES" dirty="0"/>
              <a:t>La plantilla de carga de Reportes de Compra y/o venta de bienes inmuebles cuenta con los siguientes </a:t>
            </a:r>
            <a:r>
              <a:rPr lang="es-ES" b="1" dirty="0"/>
              <a:t>controles de validación:</a:t>
            </a:r>
            <a:endParaRPr lang="es-ES" dirty="0"/>
          </a:p>
          <a:p>
            <a:pPr marL="514350" indent="-514350">
              <a:buFont typeface="+mj-lt"/>
              <a:buAutoNum type="arabicPeriod"/>
            </a:pPr>
            <a:r>
              <a:rPr lang="es-ES" b="1" dirty="0"/>
              <a:t>Fechas:</a:t>
            </a:r>
            <a:r>
              <a:rPr lang="es-ES" dirty="0"/>
              <a:t> el periodo reportado no puede ser posterior a la fecha en que se está conformando el Reporte.</a:t>
            </a:r>
          </a:p>
          <a:p>
            <a:pPr marL="514350" indent="-514350">
              <a:buFont typeface="+mj-lt"/>
              <a:buAutoNum type="arabicPeriod"/>
            </a:pPr>
            <a:r>
              <a:rPr lang="es-ES" b="1" dirty="0"/>
              <a:t>CUIT/CUIL y/o CDI:</a:t>
            </a:r>
            <a:r>
              <a:rPr lang="es-ES" dirty="0"/>
              <a:t> se realiza una validación de la integridad del número y su dígito verificador, así como también que corresponda al tipo de sujeto (persona humana o persona jurídica).</a:t>
            </a:r>
          </a:p>
          <a:p>
            <a:pPr marL="514350" indent="-514350">
              <a:buFont typeface="+mj-lt"/>
              <a:buAutoNum type="arabicPeriod"/>
            </a:pPr>
            <a:r>
              <a:rPr lang="es-ES" b="1" dirty="0"/>
              <a:t>Número de Documento:</a:t>
            </a:r>
            <a:r>
              <a:rPr lang="es-ES" dirty="0"/>
              <a:t> en caso indicarse el valor </a:t>
            </a:r>
            <a:r>
              <a:rPr lang="es-ES" i="1" dirty="0"/>
              <a:t>“Documento Nacional de Identidad”, “Libreta Cívica”</a:t>
            </a:r>
            <a:r>
              <a:rPr lang="es-ES" dirty="0"/>
              <a:t> o </a:t>
            </a:r>
            <a:r>
              <a:rPr lang="es-ES" i="1" dirty="0"/>
              <a:t>“Libreta de Enrolamiento”</a:t>
            </a:r>
            <a:r>
              <a:rPr lang="es-ES" dirty="0"/>
              <a:t> en el campo </a:t>
            </a:r>
            <a:r>
              <a:rPr lang="es-ES" i="1" dirty="0"/>
              <a:t>“Tipo de Documento”</a:t>
            </a:r>
            <a:r>
              <a:rPr lang="es-ES" dirty="0"/>
              <a:t>, el sistema validará que el mismo contenga entre 3 y 8 caracteres numéricos.</a:t>
            </a:r>
          </a:p>
          <a:p>
            <a:pPr marL="514350" indent="-514350">
              <a:buFont typeface="+mj-lt"/>
              <a:buAutoNum type="arabicPeriod"/>
            </a:pPr>
            <a:r>
              <a:rPr lang="es-ES" dirty="0"/>
              <a:t>Debe haber por lo menos un registro cargado en la Sección “FORMAS DE PAGO”</a:t>
            </a:r>
          </a:p>
          <a:p>
            <a:pPr marL="514350" indent="-514350">
              <a:buFont typeface="+mj-lt"/>
              <a:buAutoNum type="arabicPeriod"/>
            </a:pPr>
            <a:r>
              <a:rPr lang="es-ES" dirty="0"/>
              <a:t>Debe haber por lo menos un registro cargado en la Sección “IDENTIFICACIÓN DEL COMPRADOR Y VENDEDOR” indicando en el campo </a:t>
            </a:r>
            <a:r>
              <a:rPr lang="es-ES" i="1" dirty="0"/>
              <a:t>“Rol en la operación”</a:t>
            </a:r>
            <a:r>
              <a:rPr lang="es-ES" dirty="0"/>
              <a:t> el valor </a:t>
            </a:r>
            <a:r>
              <a:rPr lang="es-ES" i="1" dirty="0"/>
              <a:t>“Comprador”</a:t>
            </a:r>
            <a:r>
              <a:rPr lang="es-ES" dirty="0"/>
              <a:t> y por lo menos un registro cargado en la Sección “IDENTIFICACIÓN DEL COMPRADOR Y VENDEDOR” indicando en el campo </a:t>
            </a:r>
            <a:r>
              <a:rPr lang="es-ES" i="1" dirty="0"/>
              <a:t>“Rol en la operación”</a:t>
            </a:r>
            <a:r>
              <a:rPr lang="es-ES" dirty="0"/>
              <a:t> el valor </a:t>
            </a:r>
            <a:r>
              <a:rPr lang="es-ES" i="1" dirty="0"/>
              <a:t>“Vendedor”</a:t>
            </a:r>
            <a:r>
              <a:rPr lang="es-ES" dirty="0"/>
              <a:t>.</a:t>
            </a:r>
          </a:p>
          <a:p>
            <a:pPr marL="514350" indent="-514350">
              <a:buFont typeface="+mj-lt"/>
              <a:buAutoNum type="arabicPeriod"/>
            </a:pPr>
            <a:r>
              <a:rPr lang="es-ES" dirty="0"/>
              <a:t>Por cada registro cargado en la Sección “IDENTIFICACIÓN DEL COMPRADOR Y VENDEDOR” indicando en el campo </a:t>
            </a:r>
            <a:r>
              <a:rPr lang="es-ES" i="1" dirty="0"/>
              <a:t>“Tipo de Persona”</a:t>
            </a:r>
            <a:r>
              <a:rPr lang="es-ES" dirty="0"/>
              <a:t> el valor </a:t>
            </a:r>
            <a:r>
              <a:rPr lang="es-ES" i="1" dirty="0"/>
              <a:t>“Persona Jurídica”</a:t>
            </a:r>
            <a:r>
              <a:rPr lang="es-ES" dirty="0"/>
              <a:t> o </a:t>
            </a:r>
            <a:r>
              <a:rPr lang="es-ES" i="1" dirty="0"/>
              <a:t>“Persona Jurídica Extranjera”</a:t>
            </a:r>
            <a:r>
              <a:rPr lang="es-ES" dirty="0"/>
              <a:t> debe validarse que haya cargado un registro en la Sección “IDENTIFICACIÓN DE SUJETOS VINCULADOS” y vinculado a través del campo </a:t>
            </a:r>
            <a:r>
              <a:rPr lang="es-ES" i="1" dirty="0"/>
              <a:t>“Comprador/Vendedor vinculado”</a:t>
            </a:r>
            <a:r>
              <a:rPr lang="es-ES" dirty="0"/>
              <a:t>.</a:t>
            </a:r>
          </a:p>
          <a:p>
            <a:pPr marL="514350" indent="-514350">
              <a:buFont typeface="+mj-lt"/>
              <a:buAutoNum type="arabicPeriod"/>
            </a:pPr>
            <a:r>
              <a:rPr lang="es-ES" dirty="0"/>
              <a:t>La sumatoria de los valores de los campos </a:t>
            </a:r>
            <a:r>
              <a:rPr lang="es-ES" i="1" dirty="0"/>
              <a:t>“Porcentaje”</a:t>
            </a:r>
            <a:r>
              <a:rPr lang="es-ES" dirty="0"/>
              <a:t> de los registros cargados en la Sección “IDENTIFICACIÓN DEL COMPRADOR Y VENDEDOR” donde se haya indicado en el campo </a:t>
            </a:r>
            <a:r>
              <a:rPr lang="es-ES" i="1" dirty="0"/>
              <a:t>“Rol en la operación”</a:t>
            </a:r>
            <a:r>
              <a:rPr lang="es-ES" dirty="0"/>
              <a:t> el valor </a:t>
            </a:r>
            <a:r>
              <a:rPr lang="es-ES" i="1" dirty="0"/>
              <a:t>“Comprador”</a:t>
            </a:r>
            <a:r>
              <a:rPr lang="es-ES" dirty="0"/>
              <a:t>, debe ser </a:t>
            </a:r>
            <a:r>
              <a:rPr lang="es-ES" i="1" dirty="0"/>
              <a:t>100,00</a:t>
            </a:r>
            <a:r>
              <a:rPr lang="es-ES" dirty="0"/>
              <a:t>. La sumatoria de los valores de los campos </a:t>
            </a:r>
            <a:r>
              <a:rPr lang="es-ES" i="1" dirty="0"/>
              <a:t>“Porcentaje”</a:t>
            </a:r>
            <a:r>
              <a:rPr lang="es-ES" dirty="0"/>
              <a:t> de los registros cargados en la Sección “IDENTIFICACIÓN DEL COMPRADOR Y VENDEDOR” donde se haya indicado en el campo </a:t>
            </a:r>
            <a:r>
              <a:rPr lang="es-ES" i="1" dirty="0"/>
              <a:t>“Rol en la operación”</a:t>
            </a:r>
            <a:r>
              <a:rPr lang="es-ES" dirty="0"/>
              <a:t> el valor </a:t>
            </a:r>
            <a:r>
              <a:rPr lang="es-ES" i="1" dirty="0"/>
              <a:t>“Vendedor”</a:t>
            </a:r>
            <a:r>
              <a:rPr lang="es-ES" dirty="0"/>
              <a:t>, debe ser </a:t>
            </a:r>
            <a:r>
              <a:rPr lang="es-ES" i="1" dirty="0"/>
              <a:t>100,00</a:t>
            </a:r>
            <a:r>
              <a:rPr lang="es-ES" dirty="0"/>
              <a:t>.</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2990988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a:bodyPr>
          <a:lstStyle/>
          <a:p>
            <a:r>
              <a:rPr lang="es-ES" b="1" dirty="0"/>
              <a:t>Envío de Reportes Sistemáticos Mensuales en forma masiva:</a:t>
            </a:r>
            <a:endParaRPr lang="es-ES" dirty="0"/>
          </a:p>
          <a:p>
            <a:pPr marL="0" indent="0">
              <a:buNone/>
            </a:pPr>
            <a:r>
              <a:rPr lang="es-ES" dirty="0"/>
              <a:t>En la página web </a:t>
            </a:r>
            <a:r>
              <a:rPr lang="es-ES" u="sng" dirty="0">
                <a:hlinkClick r:id="rId2"/>
              </a:rPr>
              <a:t>https://www.argentina.gob.ar/uif/rsm</a:t>
            </a:r>
            <a:r>
              <a:rPr lang="es-ES" dirty="0"/>
              <a:t> se encuentra el instalador de la aplicación que permite al sujeto obligado reportar operaciones masivamente (</a:t>
            </a:r>
            <a:r>
              <a:rPr lang="es-ES" dirty="0" err="1"/>
              <a:t>SROMasivo</a:t>
            </a:r>
            <a:r>
              <a:rPr lang="es-ES" dirty="0"/>
              <a:t>), manual de usuario, instructivos para rectificaciones y anulaciones de forma masiva de los RSM.</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ES" dirty="0"/>
              <a:t>RSM compra y/o venta de bienes inmuebles</a:t>
            </a:r>
            <a:br>
              <a:rPr lang="es-ES" dirty="0"/>
            </a:br>
            <a:r>
              <a:rPr lang="es-ES" sz="2000" dirty="0"/>
              <a:t>https://www.argentina.gob.ar/instructivos/rsm-compra-yo-venta-de-bienes-inmuebles</a:t>
            </a:r>
            <a:endParaRPr lang="es-AR" sz="2000" spc="-40" dirty="0"/>
          </a:p>
        </p:txBody>
      </p:sp>
    </p:spTree>
    <p:extLst>
      <p:ext uri="{BB962C8B-B14F-4D97-AF65-F5344CB8AC3E}">
        <p14:creationId xmlns:p14="http://schemas.microsoft.com/office/powerpoint/2010/main" val="25864321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5DB032-B1A9-26AD-DCDD-2A1E4571908C}"/>
              </a:ext>
            </a:extLst>
          </p:cNvPr>
          <p:cNvSpPr>
            <a:spLocks noGrp="1"/>
          </p:cNvSpPr>
          <p:nvPr>
            <p:ph type="ctrTitle"/>
          </p:nvPr>
        </p:nvSpPr>
        <p:spPr>
          <a:xfrm>
            <a:off x="1364227" y="3005137"/>
            <a:ext cx="9463547" cy="847725"/>
          </a:xfrm>
        </p:spPr>
        <p:txBody>
          <a:bodyPr/>
          <a:lstStyle/>
          <a:p>
            <a:r>
              <a:rPr lang="es-AR" dirty="0"/>
              <a:t>Emisión de Reportes de Operaciones Sospechosas</a:t>
            </a:r>
          </a:p>
        </p:txBody>
      </p:sp>
    </p:spTree>
    <p:extLst>
      <p:ext uri="{BB962C8B-B14F-4D97-AF65-F5344CB8AC3E}">
        <p14:creationId xmlns:p14="http://schemas.microsoft.com/office/powerpoint/2010/main" val="3124748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A7524FC8-FB6E-DDAD-1522-F82ED4FE10C0}"/>
              </a:ext>
            </a:extLst>
          </p:cNvPr>
          <p:cNvSpPr>
            <a:spLocks noGrp="1"/>
          </p:cNvSpPr>
          <p:nvPr>
            <p:ph idx="1"/>
          </p:nvPr>
        </p:nvSpPr>
        <p:spPr>
          <a:xfrm>
            <a:off x="698090" y="1522074"/>
            <a:ext cx="9446342" cy="4695846"/>
          </a:xfrm>
        </p:spPr>
        <p:txBody>
          <a:bodyPr>
            <a:normAutofit/>
          </a:bodyPr>
          <a:lstStyle/>
          <a:p>
            <a:pPr algn="just">
              <a:lnSpc>
                <a:spcPct val="120000"/>
              </a:lnSpc>
              <a:spcAft>
                <a:spcPts val="1200"/>
              </a:spcAft>
            </a:pPr>
            <a:r>
              <a:rPr lang="es-AR" sz="2000" dirty="0">
                <a:solidFill>
                  <a:srgbClr val="3A3A3A"/>
                </a:solidFill>
              </a:rPr>
              <a:t>Recomendación 22 y 23 GAFI: Actividades y profesiones, Debida Diligencia, Emisión de ROS</a:t>
            </a:r>
          </a:p>
          <a:p>
            <a:pPr algn="just">
              <a:lnSpc>
                <a:spcPct val="120000"/>
              </a:lnSpc>
              <a:spcAft>
                <a:spcPts val="1200"/>
              </a:spcAft>
            </a:pPr>
            <a:r>
              <a:rPr lang="es-AR" sz="2000" dirty="0">
                <a:solidFill>
                  <a:srgbClr val="3A3A3A"/>
                </a:solidFill>
              </a:rPr>
              <a:t>Ley 25.246, “Modificación al Código Penal”, Art.22: Obligación de guardar secreto funcionaros UIF de la información recibida</a:t>
            </a:r>
          </a:p>
          <a:p>
            <a:pPr algn="just">
              <a:lnSpc>
                <a:spcPct val="120000"/>
              </a:lnSpc>
              <a:spcAft>
                <a:spcPts val="1200"/>
              </a:spcAft>
            </a:pPr>
            <a:r>
              <a:rPr lang="es-AR" sz="2000" dirty="0">
                <a:solidFill>
                  <a:srgbClr val="3A3A3A"/>
                </a:solidFill>
              </a:rPr>
              <a:t>Ley 27.260, “Régimen de sinceramiento fiscal”, Art.87: Obligación de guardar secreto funcionaros UIF, reserva identidad de los </a:t>
            </a:r>
            <a:r>
              <a:rPr lang="es-AR" sz="2000" dirty="0" err="1">
                <a:solidFill>
                  <a:srgbClr val="3A3A3A"/>
                </a:solidFill>
              </a:rPr>
              <a:t>reportantes</a:t>
            </a:r>
            <a:endParaRPr lang="es-AR" sz="2000" dirty="0">
              <a:solidFill>
                <a:srgbClr val="3A3A3A"/>
              </a:solidFill>
            </a:endParaRPr>
          </a:p>
          <a:p>
            <a:pPr algn="just">
              <a:lnSpc>
                <a:spcPct val="120000"/>
              </a:lnSpc>
              <a:spcAft>
                <a:spcPts val="1200"/>
              </a:spcAft>
            </a:pPr>
            <a:r>
              <a:rPr lang="es-AR" sz="2000" dirty="0">
                <a:solidFill>
                  <a:srgbClr val="3A3A3A"/>
                </a:solidFill>
              </a:rPr>
              <a:t>Convenios de colaboración entre UIF, la CSJN y el MPF: Abstención de requerir a UIF los ROS. La UIF solo comunicara el resultado de sus análisis. Reserva de Identidad de los </a:t>
            </a:r>
            <a:r>
              <a:rPr lang="es-AR" sz="2000" dirty="0" err="1">
                <a:solidFill>
                  <a:srgbClr val="3A3A3A"/>
                </a:solidFill>
              </a:rPr>
              <a:t>reportantes</a:t>
            </a:r>
            <a:endParaRPr lang="es-AR" sz="2000" dirty="0">
              <a:solidFill>
                <a:srgbClr val="3A3A3A"/>
              </a:solidFill>
            </a:endParaRPr>
          </a:p>
        </p:txBody>
      </p:sp>
      <p:sp>
        <p:nvSpPr>
          <p:cNvPr id="3" name="Título 2">
            <a:extLst>
              <a:ext uri="{FF2B5EF4-FFF2-40B4-BE49-F238E27FC236}">
                <a16:creationId xmlns:a16="http://schemas.microsoft.com/office/drawing/2014/main" id="{A99AE687-F1F4-EAB1-1F54-EEC65614D707}"/>
              </a:ext>
            </a:extLst>
          </p:cNvPr>
          <p:cNvSpPr>
            <a:spLocks noGrp="1"/>
          </p:cNvSpPr>
          <p:nvPr>
            <p:ph type="ctrTitle"/>
          </p:nvPr>
        </p:nvSpPr>
        <p:spPr/>
        <p:txBody>
          <a:bodyPr/>
          <a:lstStyle/>
          <a:p>
            <a:r>
              <a:rPr lang="es-AR" dirty="0"/>
              <a:t>Emisión ROS. Secreto funcionarios UIF</a:t>
            </a:r>
          </a:p>
        </p:txBody>
      </p:sp>
    </p:spTree>
    <p:extLst>
      <p:ext uri="{BB962C8B-B14F-4D97-AF65-F5344CB8AC3E}">
        <p14:creationId xmlns:p14="http://schemas.microsoft.com/office/powerpoint/2010/main" val="2775707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8E645433-4BAF-1929-AD95-D2452BE937CA}"/>
              </a:ext>
            </a:extLst>
          </p:cNvPr>
          <p:cNvSpPr>
            <a:spLocks noGrp="1"/>
          </p:cNvSpPr>
          <p:nvPr>
            <p:ph idx="1"/>
          </p:nvPr>
        </p:nvSpPr>
        <p:spPr>
          <a:xfrm>
            <a:off x="698090" y="1522074"/>
            <a:ext cx="10051190" cy="3872886"/>
          </a:xfrm>
        </p:spPr>
        <p:txBody>
          <a:bodyPr>
            <a:normAutofit/>
          </a:bodyPr>
          <a:lstStyle/>
          <a:p>
            <a:pPr algn="just">
              <a:lnSpc>
                <a:spcPct val="120000"/>
              </a:lnSpc>
              <a:spcAft>
                <a:spcPts val="1200"/>
              </a:spcAft>
            </a:pPr>
            <a:r>
              <a:rPr lang="es-AR" sz="2000" spc="-30" dirty="0">
                <a:solidFill>
                  <a:srgbClr val="3A3A3A"/>
                </a:solidFill>
              </a:rPr>
              <a:t>Operación a Reportar (lavado activos –plazo de 15 días-, financiamiento del terrorismo o proliferación de armas –plazo de 48 </a:t>
            </a:r>
            <a:r>
              <a:rPr lang="es-AR" sz="2000" spc="-30" dirty="0" err="1">
                <a:solidFill>
                  <a:srgbClr val="3A3A3A"/>
                </a:solidFill>
              </a:rPr>
              <a:t>hs</a:t>
            </a:r>
            <a:r>
              <a:rPr lang="es-AR" sz="2000" spc="-30" dirty="0">
                <a:solidFill>
                  <a:srgbClr val="3A3A3A"/>
                </a:solidFill>
              </a:rPr>
              <a:t>)</a:t>
            </a:r>
          </a:p>
          <a:p>
            <a:pPr algn="just">
              <a:lnSpc>
                <a:spcPct val="120000"/>
              </a:lnSpc>
              <a:spcAft>
                <a:spcPts val="1200"/>
              </a:spcAft>
            </a:pPr>
            <a:r>
              <a:rPr lang="es-AR" sz="2000" spc="-30" dirty="0">
                <a:solidFill>
                  <a:srgbClr val="3A3A3A"/>
                </a:solidFill>
              </a:rPr>
              <a:t>Identificación del delito precedente y la fuente de información.</a:t>
            </a:r>
          </a:p>
          <a:p>
            <a:pPr algn="just">
              <a:lnSpc>
                <a:spcPct val="120000"/>
              </a:lnSpc>
              <a:spcAft>
                <a:spcPts val="1200"/>
              </a:spcAft>
            </a:pPr>
            <a:r>
              <a:rPr lang="es-AR" sz="2000" spc="-30" dirty="0">
                <a:solidFill>
                  <a:srgbClr val="3A3A3A"/>
                </a:solidFill>
              </a:rPr>
              <a:t>Identificación de personas humanas o jurídicas (argentinas o extranjeras, PEP) involucradas directa o indirectamente</a:t>
            </a:r>
          </a:p>
          <a:p>
            <a:pPr algn="just">
              <a:lnSpc>
                <a:spcPct val="120000"/>
              </a:lnSpc>
              <a:spcAft>
                <a:spcPts val="1200"/>
              </a:spcAft>
            </a:pPr>
            <a:r>
              <a:rPr lang="es-AR" sz="2000" spc="-30" dirty="0">
                <a:solidFill>
                  <a:srgbClr val="3A3A3A"/>
                </a:solidFill>
              </a:rPr>
              <a:t>Identificación de la operación, inicio y fin, lugar (si corresponde aclarar zona fronteriza o paraíso fiscal). Importe. descripción, análisis y conclusión realizada por el sujeto obligado. Aporte de documentación de respaldo. Relación del producto con el hecho reportado</a:t>
            </a:r>
          </a:p>
        </p:txBody>
      </p:sp>
      <p:sp>
        <p:nvSpPr>
          <p:cNvPr id="3" name="Título 2">
            <a:extLst>
              <a:ext uri="{FF2B5EF4-FFF2-40B4-BE49-F238E27FC236}">
                <a16:creationId xmlns:a16="http://schemas.microsoft.com/office/drawing/2014/main" id="{ABED78AF-1645-378B-E585-F6DDD969D4F7}"/>
              </a:ext>
            </a:extLst>
          </p:cNvPr>
          <p:cNvSpPr>
            <a:spLocks noGrp="1"/>
          </p:cNvSpPr>
          <p:nvPr>
            <p:ph type="ctrTitle"/>
          </p:nvPr>
        </p:nvSpPr>
        <p:spPr/>
        <p:txBody>
          <a:bodyPr/>
          <a:lstStyle/>
          <a:p>
            <a:r>
              <a:rPr lang="es-AR" dirty="0"/>
              <a:t>Puntos a considerar en la emisión de un ROS</a:t>
            </a:r>
          </a:p>
        </p:txBody>
      </p:sp>
      <p:sp>
        <p:nvSpPr>
          <p:cNvPr id="4" name="Marcador de contenido 1">
            <a:extLst>
              <a:ext uri="{FF2B5EF4-FFF2-40B4-BE49-F238E27FC236}">
                <a16:creationId xmlns:a16="http://schemas.microsoft.com/office/drawing/2014/main" id="{57EAC9C8-26FF-5CA4-3D19-C9AB702AB35E}"/>
              </a:ext>
            </a:extLst>
          </p:cNvPr>
          <p:cNvSpPr txBox="1">
            <a:spLocks/>
          </p:cNvSpPr>
          <p:nvPr/>
        </p:nvSpPr>
        <p:spPr>
          <a:xfrm>
            <a:off x="685799" y="5543005"/>
            <a:ext cx="9728201" cy="770234"/>
          </a:xfrm>
          <a:prstGeom prst="rect">
            <a:avLst/>
          </a:prstGeom>
          <a:solidFill>
            <a:schemeClr val="tx1">
              <a:lumMod val="65000"/>
              <a:lumOff val="35000"/>
            </a:schemeClr>
          </a:solidFill>
          <a:ln>
            <a:noFill/>
          </a:ln>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1800"/>
              </a:spcAft>
              <a:buFont typeface="Arial" panose="020B0604020202020204" pitchFamily="34" charset="0"/>
              <a:buChar char="•"/>
              <a:defRPr sz="2600" kern="1200">
                <a:solidFill>
                  <a:schemeClr val="bg2">
                    <a:lumMod val="25000"/>
                  </a:schemeClr>
                </a:solidFill>
                <a:latin typeface="Trebuchet MS" panose="020B0603020202020204" pitchFamily="34" charset="0"/>
                <a:ea typeface="+mn-ea"/>
                <a:cs typeface="+mn-cs"/>
              </a:defRPr>
            </a:lvl1pPr>
            <a:lvl2pPr marL="685800" indent="-228600" algn="l" defTabSz="914400" rtl="0" eaLnBrk="1" latinLnBrk="0" hangingPunct="1">
              <a:lnSpc>
                <a:spcPct val="100000"/>
              </a:lnSpc>
              <a:spcBef>
                <a:spcPts val="0"/>
              </a:spcBef>
              <a:spcAft>
                <a:spcPts val="1800"/>
              </a:spcAft>
              <a:buFont typeface="Wingdings" panose="05000000000000000000" pitchFamily="2" charset="2"/>
              <a:buChar char="§"/>
              <a:defRPr sz="2600" kern="1200">
                <a:solidFill>
                  <a:schemeClr val="bg2">
                    <a:lumMod val="25000"/>
                  </a:schemeClr>
                </a:solidFill>
                <a:latin typeface="Trebuchet MS" panose="020B0603020202020204" pitchFamily="34" charset="0"/>
                <a:ea typeface="+mn-ea"/>
                <a:cs typeface="+mn-cs"/>
              </a:defRPr>
            </a:lvl2pPr>
            <a:lvl3pPr marL="1143000" indent="-228600" algn="l" defTabSz="914400" rtl="0" eaLnBrk="1" latinLnBrk="0" hangingPunct="1">
              <a:lnSpc>
                <a:spcPct val="100000"/>
              </a:lnSpc>
              <a:spcBef>
                <a:spcPts val="0"/>
              </a:spcBef>
              <a:spcAft>
                <a:spcPts val="1800"/>
              </a:spcAft>
              <a:buFont typeface="Courier New" panose="02070309020205020404" pitchFamily="49" charset="0"/>
              <a:buChar char="o"/>
              <a:defRPr sz="2600" kern="1200">
                <a:solidFill>
                  <a:schemeClr val="bg2">
                    <a:lumMod val="25000"/>
                  </a:schemeClr>
                </a:solidFill>
                <a:latin typeface="Trebuchet MS" panose="020B0603020202020204" pitchFamily="34" charset="0"/>
                <a:ea typeface="+mn-ea"/>
                <a:cs typeface="+mn-cs"/>
              </a:defRPr>
            </a:lvl3pPr>
            <a:lvl4pPr marL="1600200" indent="-228600" algn="l" defTabSz="914400" rtl="0" eaLnBrk="1" latinLnBrk="0" hangingPunct="1">
              <a:lnSpc>
                <a:spcPct val="100000"/>
              </a:lnSpc>
              <a:spcBef>
                <a:spcPts val="0"/>
              </a:spcBef>
              <a:spcAft>
                <a:spcPts val="1800"/>
              </a:spcAft>
              <a:buFont typeface="Trebuchet MS" panose="020B0603020202020204" pitchFamily="34" charset="0"/>
              <a:buChar char="−"/>
              <a:defRPr sz="2600" kern="1200">
                <a:solidFill>
                  <a:schemeClr val="bg2">
                    <a:lumMod val="25000"/>
                  </a:schemeClr>
                </a:solidFill>
                <a:latin typeface="Trebuchet MS" panose="020B0603020202020204" pitchFamily="34" charset="0"/>
                <a:ea typeface="+mn-ea"/>
                <a:cs typeface="+mn-cs"/>
              </a:defRPr>
            </a:lvl4pPr>
            <a:lvl5pPr marL="2057400" indent="-228600" algn="l" defTabSz="914400" rtl="0" eaLnBrk="1" latinLnBrk="0" hangingPunct="1">
              <a:lnSpc>
                <a:spcPct val="100000"/>
              </a:lnSpc>
              <a:spcBef>
                <a:spcPts val="0"/>
              </a:spcBef>
              <a:spcAft>
                <a:spcPts val="1800"/>
              </a:spcAft>
              <a:buFont typeface="Arial" panose="020B0604020202020204" pitchFamily="34" charset="0"/>
              <a:buChar char="•"/>
              <a:defRPr sz="2600" kern="1200">
                <a:solidFill>
                  <a:schemeClr val="bg2">
                    <a:lumMod val="25000"/>
                  </a:schemeClr>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Clr>
                <a:schemeClr val="bg1"/>
              </a:buClr>
              <a:buSzPct val="85000"/>
              <a:buNone/>
            </a:pPr>
            <a:r>
              <a:rPr lang="es-ES" sz="1700" i="0" dirty="0">
                <a:solidFill>
                  <a:schemeClr val="bg1"/>
                </a:solidFill>
                <a:effectLst/>
                <a:latin typeface="Montserrat" pitchFamily="2" charset="0"/>
              </a:rPr>
              <a:t>Instructivo para Reporte de Operación Sospechosa de Lavado de Activos / Financiación del Terrorismo (ROS/RFT) en la </a:t>
            </a:r>
            <a:r>
              <a:rPr lang="es-ES" sz="1700" i="0" dirty="0">
                <a:solidFill>
                  <a:schemeClr val="bg1"/>
                </a:solidFill>
                <a:effectLst/>
                <a:latin typeface="Montserrat" pitchFamily="2" charset="0"/>
                <a:hlinkClick r:id="rId2">
                  <a:extLst>
                    <a:ext uri="{A12FA001-AC4F-418D-AE19-62706E023703}">
                      <ahyp:hlinkClr xmlns:ahyp="http://schemas.microsoft.com/office/drawing/2018/hyperlinkcolor" xmlns="" val="tx"/>
                    </a:ext>
                  </a:extLst>
                </a:hlinkClick>
              </a:rPr>
              <a:t>web oficial</a:t>
            </a:r>
            <a:r>
              <a:rPr lang="es-ES" sz="1700" i="0" dirty="0">
                <a:solidFill>
                  <a:schemeClr val="bg1"/>
                </a:solidFill>
                <a:effectLst/>
                <a:latin typeface="Montserrat" pitchFamily="2" charset="0"/>
              </a:rPr>
              <a:t> de la Unidad de Información </a:t>
            </a:r>
            <a:r>
              <a:rPr lang="es-ES" sz="1700" dirty="0">
                <a:solidFill>
                  <a:schemeClr val="bg1"/>
                </a:solidFill>
                <a:latin typeface="Montserrat" pitchFamily="2" charset="0"/>
              </a:rPr>
              <a:t>F</a:t>
            </a:r>
            <a:r>
              <a:rPr lang="es-ES" sz="1700" i="0" dirty="0">
                <a:solidFill>
                  <a:schemeClr val="bg1"/>
                </a:solidFill>
                <a:effectLst/>
                <a:latin typeface="Montserrat" pitchFamily="2" charset="0"/>
              </a:rPr>
              <a:t>inancier</a:t>
            </a:r>
            <a:r>
              <a:rPr lang="es-ES" sz="1700" dirty="0">
                <a:solidFill>
                  <a:schemeClr val="bg1"/>
                </a:solidFill>
                <a:latin typeface="Montserrat" pitchFamily="2" charset="0"/>
              </a:rPr>
              <a:t>a.</a:t>
            </a:r>
            <a:endParaRPr lang="es-AR" sz="1700" dirty="0">
              <a:solidFill>
                <a:schemeClr val="bg1"/>
              </a:solidFill>
              <a:latin typeface="Montserrat" pitchFamily="2" charset="0"/>
            </a:endParaRPr>
          </a:p>
        </p:txBody>
      </p:sp>
    </p:spTree>
    <p:extLst>
      <p:ext uri="{BB962C8B-B14F-4D97-AF65-F5344CB8AC3E}">
        <p14:creationId xmlns:p14="http://schemas.microsoft.com/office/powerpoint/2010/main" val="986941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F934F8FD-47A3-78E2-FB7D-88AECC204F75}"/>
              </a:ext>
            </a:extLst>
          </p:cNvPr>
          <p:cNvSpPr>
            <a:spLocks noGrp="1"/>
          </p:cNvSpPr>
          <p:nvPr>
            <p:ph idx="1"/>
          </p:nvPr>
        </p:nvSpPr>
        <p:spPr>
          <a:xfrm>
            <a:off x="698090" y="1778000"/>
            <a:ext cx="9776870" cy="4095412"/>
          </a:xfrm>
        </p:spPr>
        <p:txBody>
          <a:bodyPr>
            <a:normAutofit/>
          </a:bodyPr>
          <a:lstStyle/>
          <a:p>
            <a:pPr algn="just">
              <a:lnSpc>
                <a:spcPct val="120000"/>
              </a:lnSpc>
            </a:pPr>
            <a:r>
              <a:rPr lang="es-AR" sz="2100" dirty="0">
                <a:solidFill>
                  <a:srgbClr val="3A3A3A"/>
                </a:solidFill>
              </a:rPr>
              <a:t>Justificación económica de la operación. Identificación clara de la actividad de la entidad y sus riesgos asociados.</a:t>
            </a:r>
          </a:p>
          <a:p>
            <a:pPr algn="just">
              <a:lnSpc>
                <a:spcPct val="120000"/>
              </a:lnSpc>
            </a:pPr>
            <a:r>
              <a:rPr lang="es-AR" sz="2100" dirty="0">
                <a:solidFill>
                  <a:srgbClr val="3A3A3A"/>
                </a:solidFill>
              </a:rPr>
              <a:t>Trazabilidad en la ruta del dinero: origen y destino, modalidades (retiros por cajero, depósitos en efectivo, transferencias, utilización de tarjetas, </a:t>
            </a:r>
            <a:r>
              <a:rPr lang="es-AR" sz="2100" dirty="0" err="1">
                <a:solidFill>
                  <a:srgbClr val="3A3A3A"/>
                </a:solidFill>
              </a:rPr>
              <a:t>etc</a:t>
            </a:r>
            <a:r>
              <a:rPr lang="es-AR" sz="2100" dirty="0">
                <a:solidFill>
                  <a:srgbClr val="3A3A3A"/>
                </a:solidFill>
              </a:rPr>
              <a:t>), identificación de titulares de cuentas.</a:t>
            </a:r>
          </a:p>
          <a:p>
            <a:pPr algn="just">
              <a:lnSpc>
                <a:spcPct val="120000"/>
              </a:lnSpc>
            </a:pPr>
            <a:r>
              <a:rPr lang="es-AR" sz="2100" dirty="0">
                <a:solidFill>
                  <a:srgbClr val="3A3A3A"/>
                </a:solidFill>
              </a:rPr>
              <a:t>Desagregar del volumen operado, las operaciones sospechosas.</a:t>
            </a:r>
          </a:p>
          <a:p>
            <a:pPr algn="just">
              <a:lnSpc>
                <a:spcPct val="120000"/>
              </a:lnSpc>
            </a:pPr>
            <a:r>
              <a:rPr lang="es-AR" sz="2100" dirty="0">
                <a:solidFill>
                  <a:srgbClr val="3A3A3A"/>
                </a:solidFill>
              </a:rPr>
              <a:t>Identificación del beneficiario final.</a:t>
            </a:r>
          </a:p>
        </p:txBody>
      </p:sp>
      <p:sp>
        <p:nvSpPr>
          <p:cNvPr id="3" name="Título 2">
            <a:extLst>
              <a:ext uri="{FF2B5EF4-FFF2-40B4-BE49-F238E27FC236}">
                <a16:creationId xmlns:a16="http://schemas.microsoft.com/office/drawing/2014/main" id="{A9F3EA9E-D3E6-78E0-791F-B046A26BDD08}"/>
              </a:ext>
            </a:extLst>
          </p:cNvPr>
          <p:cNvSpPr>
            <a:spLocks noGrp="1"/>
          </p:cNvSpPr>
          <p:nvPr>
            <p:ph type="ctrTitle"/>
          </p:nvPr>
        </p:nvSpPr>
        <p:spPr/>
        <p:txBody>
          <a:bodyPr/>
          <a:lstStyle/>
          <a:p>
            <a:r>
              <a:rPr lang="es-AR" dirty="0"/>
              <a:t>Conceptos relevantes en la emisión de un ROS</a:t>
            </a:r>
          </a:p>
        </p:txBody>
      </p:sp>
    </p:spTree>
    <p:extLst>
      <p:ext uri="{BB962C8B-B14F-4D97-AF65-F5344CB8AC3E}">
        <p14:creationId xmlns:p14="http://schemas.microsoft.com/office/powerpoint/2010/main" val="96494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EVALUACION DE RIESGOS</a:t>
            </a:r>
            <a:br>
              <a:rPr lang="es-ES" dirty="0" smtClean="0"/>
            </a:br>
            <a:r>
              <a:rPr lang="es-ES" sz="3000" dirty="0" smtClean="0"/>
              <a:t>MATRIZ DE RIESGO</a:t>
            </a:r>
            <a:br>
              <a:rPr lang="es-ES" sz="3000" dirty="0" smtClean="0"/>
            </a:br>
            <a:r>
              <a:rPr lang="es-ES" sz="3000" dirty="0" smtClean="0"/>
              <a:t>MANUALES DE PREVENCION</a:t>
            </a:r>
            <a:endParaRPr lang="es-ES" sz="3000" dirty="0"/>
          </a:p>
        </p:txBody>
      </p:sp>
    </p:spTree>
    <p:extLst>
      <p:ext uri="{BB962C8B-B14F-4D97-AF65-F5344CB8AC3E}">
        <p14:creationId xmlns:p14="http://schemas.microsoft.com/office/powerpoint/2010/main" val="1491058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fontScale="85000" lnSpcReduction="10000"/>
          </a:bodyPr>
          <a:lstStyle/>
          <a:p>
            <a:pPr marL="534988" indent="-534988" algn="just"/>
            <a:r>
              <a:rPr lang="es-ES" dirty="0" smtClean="0"/>
              <a:t>Ley 25.246, articulo 21 inciso h): </a:t>
            </a:r>
            <a:r>
              <a:rPr lang="es-ES" dirty="0"/>
              <a:t>Determinar el riesgo de </a:t>
            </a:r>
            <a:r>
              <a:rPr lang="es-ES" dirty="0" smtClean="0"/>
              <a:t>LA/FT/FP asociados </a:t>
            </a:r>
            <a:r>
              <a:rPr lang="es-ES" dirty="0"/>
              <a:t>a los clientes; los productos, servicios, transacciones, operaciones o canales de distribución; las zonas geográficas involucradas; realizar una autoevaluación de tales riesgos e implementar medidas idóneas para su mitigación;</a:t>
            </a:r>
            <a:endParaRPr lang="es-ES" dirty="0" smtClean="0"/>
          </a:p>
          <a:p>
            <a:pPr marL="534988" indent="-534988"/>
            <a:r>
              <a:rPr lang="es-AR" dirty="0" smtClean="0"/>
              <a:t>Resolución UIF 43/2024, CAP II: Implementar sistema de prevención con un EBR. Factores de riesgo mínimos (el SO puede agregar otros):</a:t>
            </a:r>
          </a:p>
          <a:p>
            <a:pPr marL="992188" lvl="1" indent="-534988"/>
            <a:r>
              <a:rPr lang="es-AR" dirty="0" smtClean="0"/>
              <a:t>Clientes: Análisis del cliente y de la operación a realizar.</a:t>
            </a:r>
          </a:p>
          <a:p>
            <a:pPr marL="992188" lvl="1" indent="-534988"/>
            <a:r>
              <a:rPr lang="es-AR" dirty="0" smtClean="0"/>
              <a:t>Servicios: Riesgos asociados a las Actividades Especificas</a:t>
            </a:r>
          </a:p>
          <a:p>
            <a:pPr marL="992188" lvl="1" indent="-534988"/>
            <a:r>
              <a:rPr lang="es-AR" dirty="0" smtClean="0"/>
              <a:t>Canales de distribución: </a:t>
            </a:r>
            <a:r>
              <a:rPr lang="es-AR" dirty="0"/>
              <a:t>Riesgos asociados </a:t>
            </a:r>
            <a:r>
              <a:rPr lang="es-AR" dirty="0" smtClean="0"/>
              <a:t>a los diferentes modelos (</a:t>
            </a:r>
            <a:r>
              <a:rPr lang="es-ES" dirty="0" smtClean="0"/>
              <a:t>presencial</a:t>
            </a:r>
            <a:r>
              <a:rPr lang="es-ES" dirty="0"/>
              <a:t>, por Internet, telefónica, entre </a:t>
            </a:r>
            <a:r>
              <a:rPr lang="es-ES" dirty="0" smtClean="0"/>
              <a:t>otros)</a:t>
            </a:r>
            <a:endParaRPr lang="es-AR" dirty="0" smtClean="0"/>
          </a:p>
          <a:p>
            <a:pPr marL="992188" lvl="1" indent="-534988"/>
            <a:r>
              <a:rPr lang="es-AR" dirty="0" smtClean="0"/>
              <a:t>Zona geográfica: donde presta servicios el SO, y donde se desarrollan </a:t>
            </a:r>
            <a:r>
              <a:rPr lang="es-AR" dirty="0"/>
              <a:t>las Actividades Especificas</a:t>
            </a:r>
            <a:endParaRPr lang="es-AR"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EVALUACION DE RIESGOS - Normativa</a:t>
            </a:r>
            <a:endParaRPr lang="es-AR" sz="3600" spc="-40" dirty="0"/>
          </a:p>
        </p:txBody>
      </p:sp>
    </p:spTree>
    <p:extLst>
      <p:ext uri="{BB962C8B-B14F-4D97-AF65-F5344CB8AC3E}">
        <p14:creationId xmlns:p14="http://schemas.microsoft.com/office/powerpoint/2010/main" val="281093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A99AE687-F1F4-EAB1-1F54-EEC65614D707}"/>
              </a:ext>
            </a:extLst>
          </p:cNvPr>
          <p:cNvSpPr>
            <a:spLocks noGrp="1"/>
          </p:cNvSpPr>
          <p:nvPr>
            <p:ph type="ctrTitle"/>
          </p:nvPr>
        </p:nvSpPr>
        <p:spPr>
          <a:xfrm>
            <a:off x="685799" y="352426"/>
            <a:ext cx="11415410" cy="636486"/>
          </a:xfrm>
        </p:spPr>
        <p:txBody>
          <a:bodyPr/>
          <a:lstStyle/>
          <a:p>
            <a:r>
              <a:rPr lang="es-AR" sz="3300" spc="-40" dirty="0" smtClean="0"/>
              <a:t>Encuadre Legal – Ley 25.246 - Articulo 20 – Sujetos Obligados</a:t>
            </a:r>
            <a:endParaRPr lang="es-AR" sz="3300" spc="-40" dirty="0"/>
          </a:p>
        </p:txBody>
      </p:sp>
      <p:sp>
        <p:nvSpPr>
          <p:cNvPr id="6" name="Rectángulo 5">
            <a:extLst>
              <a:ext uri="{FF2B5EF4-FFF2-40B4-BE49-F238E27FC236}">
                <a16:creationId xmlns:a16="http://schemas.microsoft.com/office/drawing/2014/main" id="{857A60FD-4C70-9944-5B2B-448B40238E81}"/>
              </a:ext>
            </a:extLst>
          </p:cNvPr>
          <p:cNvSpPr/>
          <p:nvPr/>
        </p:nvSpPr>
        <p:spPr>
          <a:xfrm>
            <a:off x="685799" y="1054359"/>
            <a:ext cx="10940144" cy="943999"/>
          </a:xfrm>
          <a:prstGeom prst="rect">
            <a:avLst/>
          </a:prstGeom>
          <a:solidFill>
            <a:srgbClr val="242C4F"/>
          </a:solidFill>
          <a:ln>
            <a:solidFill>
              <a:srgbClr val="242C4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ES" b="1" spc="30" dirty="0" smtClean="0">
                <a:latin typeface="Montserrat" pitchFamily="2" charset="0"/>
              </a:rPr>
              <a:t>“</a:t>
            </a:r>
            <a:r>
              <a:rPr lang="es-ES" b="1" dirty="0" smtClean="0"/>
              <a:t>Están </a:t>
            </a:r>
            <a:r>
              <a:rPr lang="es-ES" b="1" dirty="0"/>
              <a:t>obligados a informar a la Unidad de Información Financiera (UIF), de conformidad con las normas que dicte dicho organismo, los siguientes sujetos</a:t>
            </a:r>
            <a:endParaRPr lang="es-AR" b="1" spc="30" dirty="0">
              <a:latin typeface="Montserrat" pitchFamily="2" charset="0"/>
            </a:endParaRPr>
          </a:p>
        </p:txBody>
      </p:sp>
      <p:sp>
        <p:nvSpPr>
          <p:cNvPr id="7" name="Rectángulo 6">
            <a:extLst>
              <a:ext uri="{FF2B5EF4-FFF2-40B4-BE49-F238E27FC236}">
                <a16:creationId xmlns:a16="http://schemas.microsoft.com/office/drawing/2014/main" id="{35E10387-6CC2-FBB9-C8F1-6FA3CF41171E}"/>
              </a:ext>
            </a:extLst>
          </p:cNvPr>
          <p:cNvSpPr/>
          <p:nvPr/>
        </p:nvSpPr>
        <p:spPr>
          <a:xfrm>
            <a:off x="685799" y="1998358"/>
            <a:ext cx="4075889" cy="294329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342900" lvl="0" indent="-342900">
              <a:lnSpc>
                <a:spcPct val="107000"/>
              </a:lnSpc>
              <a:spcAft>
                <a:spcPts val="1000"/>
              </a:spcAft>
              <a:buFont typeface="+mj-lt"/>
              <a:buAutoNum type="arabicPeriod"/>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Ent</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Financieras</a:t>
            </a:r>
          </a:p>
          <a:p>
            <a:pPr marL="342900" lvl="0" indent="-342900">
              <a:lnSpc>
                <a:spcPct val="107000"/>
              </a:lnSpc>
              <a:spcAft>
                <a:spcPts val="1000"/>
              </a:spcAft>
              <a:buFont typeface="+mj-lt"/>
              <a:buAutoNum type="arabicPeriod"/>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Casas de Cambio</a:t>
            </a:r>
          </a:p>
          <a:p>
            <a:pPr marL="342900" lvl="0" indent="-342900">
              <a:lnSpc>
                <a:spcPct val="107000"/>
              </a:lnSpc>
              <a:spcAft>
                <a:spcPts val="1000"/>
              </a:spcAft>
              <a:buFont typeface="+mj-lt"/>
              <a:buAutoNum type="arabicPeriod"/>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Remesadoras</a:t>
            </a:r>
            <a:endPar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endParaRPr>
          </a:p>
          <a:p>
            <a:pPr marL="342900" lvl="0" indent="-342900">
              <a:lnSpc>
                <a:spcPct val="107000"/>
              </a:lnSpc>
              <a:spcAft>
                <a:spcPts val="1000"/>
              </a:spcAft>
              <a:buFont typeface="+mj-lt"/>
              <a:buAutoNum type="arabicPeriod"/>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Transp</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Caudales</a:t>
            </a:r>
          </a:p>
          <a:p>
            <a:pPr marL="342900" lvl="0" indent="-342900">
              <a:lnSpc>
                <a:spcPct val="107000"/>
              </a:lnSpc>
              <a:spcAft>
                <a:spcPts val="1000"/>
              </a:spcAft>
              <a:buFont typeface="+mj-lt"/>
              <a:buAutoNum type="arabicPeriod"/>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PSP</a:t>
            </a:r>
          </a:p>
          <a:p>
            <a:pPr marL="342900" lvl="0" indent="-342900">
              <a:lnSpc>
                <a:spcPct val="107000"/>
              </a:lnSpc>
              <a:spcAft>
                <a:spcPts val="1000"/>
              </a:spcAft>
              <a:buFont typeface="+mj-lt"/>
              <a:buAutoNum type="arabicPeriod"/>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Prov. No Fin de </a:t>
            </a: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Cred</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t>
            </a:r>
          </a:p>
          <a:p>
            <a:pPr marL="342900" lvl="0" indent="-342900">
              <a:lnSpc>
                <a:spcPct val="107000"/>
              </a:lnSpc>
              <a:spcAft>
                <a:spcPts val="1000"/>
              </a:spcAft>
              <a:buFont typeface="+mj-lt"/>
              <a:buAutoNum type="arabicPeriod"/>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Interm</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MDO. CAP.</a:t>
            </a:r>
          </a:p>
          <a:p>
            <a:pPr marL="342900" lvl="0" indent="-342900">
              <a:lnSpc>
                <a:spcPct val="107000"/>
              </a:lnSpc>
              <a:spcAft>
                <a:spcPts val="1000"/>
              </a:spcAft>
              <a:buFont typeface="+mj-lt"/>
              <a:buAutoNum type="arabicPeriod"/>
            </a:pPr>
            <a:r>
              <a:rPr lang="es-AR" sz="1600" kern="100" dirty="0">
                <a:solidFill>
                  <a:schemeClr val="tx1">
                    <a:lumMod val="85000"/>
                    <a:lumOff val="15000"/>
                  </a:schemeClr>
                </a:solidFill>
                <a:latin typeface="Montserrat" pitchFamily="2" charset="0"/>
                <a:ea typeface="Calibri" panose="020F0502020204030204" pitchFamily="34" charset="0"/>
                <a:cs typeface="Times New Roman" panose="02020603050405020304" pitchFamily="18" charset="0"/>
              </a:rPr>
              <a:t>Plataforma Fin. Colectivo</a:t>
            </a:r>
            <a:endPar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endParaRPr>
          </a:p>
          <a:p>
            <a:pPr marL="342900" lvl="0" indent="-342900">
              <a:lnSpc>
                <a:spcPct val="107000"/>
              </a:lnSpc>
              <a:spcAft>
                <a:spcPts val="1000"/>
              </a:spcAft>
              <a:buFont typeface="+mj-lt"/>
              <a:buAutoNum type="arabicPeriod"/>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Aseguradoras</a:t>
            </a:r>
          </a:p>
          <a:p>
            <a:pPr marL="342900" lvl="0" indent="-342900">
              <a:lnSpc>
                <a:spcPct val="107000"/>
              </a:lnSpc>
              <a:spcAft>
                <a:spcPts val="1000"/>
              </a:spcAft>
              <a:buFont typeface="+mj-lt"/>
              <a:buAutoNum type="arabicPeriod"/>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Interm</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Seguros</a:t>
            </a:r>
          </a:p>
          <a:p>
            <a:pPr marL="342900" lvl="0" indent="-342900">
              <a:lnSpc>
                <a:spcPct val="107000"/>
              </a:lnSpc>
              <a:spcAft>
                <a:spcPts val="1000"/>
              </a:spcAft>
              <a:buFont typeface="+mj-lt"/>
              <a:buAutoNum type="arabicPeriod" startAt="11"/>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Mutuales y Coop.</a:t>
            </a:r>
          </a:p>
          <a:p>
            <a:pPr marL="342900" lvl="0" indent="-342900">
              <a:lnSpc>
                <a:spcPct val="107000"/>
              </a:lnSpc>
              <a:spcAft>
                <a:spcPts val="1000"/>
              </a:spcAft>
              <a:buFont typeface="+mj-lt"/>
              <a:buAutoNum type="arabicPeriod" startAt="11"/>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Soc. </a:t>
            </a: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Cap</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y </a:t>
            </a: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Ahorr</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t>
            </a:r>
          </a:p>
          <a:p>
            <a:pPr lvl="0">
              <a:lnSpc>
                <a:spcPct val="107000"/>
              </a:lnSpc>
              <a:spcAft>
                <a:spcPts val="1000"/>
              </a:spcAft>
            </a:pPr>
            <a:endPar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endParaRPr>
          </a:p>
        </p:txBody>
      </p:sp>
      <p:sp>
        <p:nvSpPr>
          <p:cNvPr id="2" name="Rectángulo 1">
            <a:extLst>
              <a:ext uri="{FF2B5EF4-FFF2-40B4-BE49-F238E27FC236}">
                <a16:creationId xmlns:a16="http://schemas.microsoft.com/office/drawing/2014/main" id="{EAF60623-17D7-BED1-827D-4661166B120A}"/>
              </a:ext>
            </a:extLst>
          </p:cNvPr>
          <p:cNvSpPr/>
          <p:nvPr/>
        </p:nvSpPr>
        <p:spPr>
          <a:xfrm>
            <a:off x="4428813" y="1998358"/>
            <a:ext cx="4661983" cy="294329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PSAV</a:t>
            </a: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Juegos de Azar</a:t>
            </a:r>
          </a:p>
          <a:p>
            <a:pPr marL="342900" lvl="0" indent="-342900">
              <a:lnSpc>
                <a:spcPct val="107000"/>
              </a:lnSpc>
              <a:spcAft>
                <a:spcPts val="1000"/>
              </a:spcAft>
              <a:buFont typeface="+mj-lt"/>
              <a:buAutoNum type="arabicPeriod" startAt="13"/>
            </a:pPr>
            <a:r>
              <a:rPr lang="es-AR" sz="1600" b="1" kern="100" dirty="0" smtClean="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Las entidades que realicen corretaje inmobiliario.</a:t>
            </a:r>
            <a:endParaRPr lang="es-AR" sz="1600" b="1"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endParaRP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C/V Obras de Arte y Suntuarios</a:t>
            </a: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Abogados, Contadores y Escribanos</a:t>
            </a:r>
          </a:p>
          <a:p>
            <a:pPr marL="342900" lvl="0" indent="-342900">
              <a:lnSpc>
                <a:spcPct val="107000"/>
              </a:lnSpc>
              <a:spcAft>
                <a:spcPts val="1000"/>
              </a:spcAft>
              <a:buFont typeface="+mj-lt"/>
              <a:buAutoNum type="arabicPeriod" startAt="13"/>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Habitualistas</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de ciertas </a:t>
            </a: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Act</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a:t>
            </a: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Reg. Pub.</a:t>
            </a: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OCE</a:t>
            </a:r>
          </a:p>
          <a:p>
            <a:pPr marL="342900" lvl="0" indent="-342900">
              <a:lnSpc>
                <a:spcPct val="107000"/>
              </a:lnSpc>
              <a:spcAft>
                <a:spcPts val="1000"/>
              </a:spcAft>
              <a:buFont typeface="+mj-lt"/>
              <a:buAutoNum type="arabicPeriod" startAt="13"/>
            </a:pPr>
            <a:r>
              <a:rPr lang="es-AR" sz="1600" kern="100" dirty="0" err="1">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Desp</a:t>
            </a: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 Aduana</a:t>
            </a: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C/V AUOMOV. Y MAQ.</a:t>
            </a:r>
          </a:p>
          <a:p>
            <a:pPr marL="342900" lvl="0" indent="-342900">
              <a:lnSpc>
                <a:spcPct val="107000"/>
              </a:lnSpc>
              <a:spcAft>
                <a:spcPts val="1000"/>
              </a:spcAft>
              <a:buFont typeface="+mj-lt"/>
              <a:buAutoNum type="arabicPeriod" startAt="13"/>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Reg. Deportes Prof.</a:t>
            </a:r>
          </a:p>
        </p:txBody>
      </p:sp>
      <p:sp>
        <p:nvSpPr>
          <p:cNvPr id="9" name="Rectángulo 8">
            <a:extLst>
              <a:ext uri="{FF2B5EF4-FFF2-40B4-BE49-F238E27FC236}">
                <a16:creationId xmlns:a16="http://schemas.microsoft.com/office/drawing/2014/main" id="{D2DD072D-233E-2EDD-E56B-E45E4D66FB53}"/>
              </a:ext>
            </a:extLst>
          </p:cNvPr>
          <p:cNvSpPr/>
          <p:nvPr/>
        </p:nvSpPr>
        <p:spPr>
          <a:xfrm>
            <a:off x="8968902" y="2531122"/>
            <a:ext cx="1395622" cy="748563"/>
          </a:xfrm>
          <a:prstGeom prst="rect">
            <a:avLst/>
          </a:prstGeom>
          <a:no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Res. UIF </a:t>
            </a:r>
            <a:r>
              <a:rPr lang="es-AR" sz="1600" kern="100" dirty="0" smtClean="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43/2024</a:t>
            </a:r>
            <a:endPar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11DAF45B-FCE6-86CD-9C40-2DA21A2C9E56}"/>
              </a:ext>
            </a:extLst>
          </p:cNvPr>
          <p:cNvSpPr/>
          <p:nvPr/>
        </p:nvSpPr>
        <p:spPr>
          <a:xfrm>
            <a:off x="10517728" y="2531122"/>
            <a:ext cx="1395622" cy="748563"/>
          </a:xfrm>
          <a:prstGeom prst="rect">
            <a:avLst/>
          </a:prstGeom>
          <a:no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s-AR" sz="1600" kern="100" dirty="0">
                <a:solidFill>
                  <a:schemeClr val="tx1">
                    <a:lumMod val="85000"/>
                    <a:lumOff val="15000"/>
                  </a:schemeClr>
                </a:solidFill>
                <a:effectLst/>
                <a:latin typeface="Montserrat" pitchFamily="2" charset="0"/>
                <a:ea typeface="Calibri" panose="020F0502020204030204" pitchFamily="34" charset="0"/>
                <a:cs typeface="Times New Roman" panose="02020603050405020304" pitchFamily="18" charset="0"/>
              </a:rPr>
              <a:t>Guía ERB GAFI</a:t>
            </a:r>
          </a:p>
        </p:txBody>
      </p:sp>
    </p:spTree>
    <p:extLst>
      <p:ext uri="{BB962C8B-B14F-4D97-AF65-F5344CB8AC3E}">
        <p14:creationId xmlns:p14="http://schemas.microsoft.com/office/powerpoint/2010/main" val="3387107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98090" y="1334277"/>
            <a:ext cx="10909192" cy="4898571"/>
          </a:xfrm>
        </p:spPr>
        <p:txBody>
          <a:bodyPr>
            <a:normAutofit/>
          </a:bodyPr>
          <a:lstStyle/>
          <a:p>
            <a:pPr marL="534988" indent="-534988" algn="just"/>
            <a:r>
              <a:rPr lang="es-ES" dirty="0"/>
              <a:t>L</a:t>
            </a:r>
            <a:r>
              <a:rPr lang="es-ES" dirty="0" smtClean="0"/>
              <a:t>os </a:t>
            </a:r>
            <a:r>
              <a:rPr lang="es-ES" dirty="0"/>
              <a:t>resultados de las Evaluaciones Nacionales de Riesgos de LA y FT/FP aprobadas por los Decretos </a:t>
            </a:r>
            <a:r>
              <a:rPr lang="es-ES" dirty="0" err="1"/>
              <a:t>Nros</a:t>
            </a:r>
            <a:r>
              <a:rPr lang="es-ES" dirty="0"/>
              <a:t>. 653/22 y 652/22, </a:t>
            </a:r>
            <a:r>
              <a:rPr lang="es-ES" dirty="0" smtClean="0"/>
              <a:t>respectivamente</a:t>
            </a:r>
          </a:p>
          <a:p>
            <a:pPr marL="534988" indent="-534988" algn="just"/>
            <a:r>
              <a:rPr lang="es-ES" dirty="0"/>
              <a:t>O</a:t>
            </a:r>
            <a:r>
              <a:rPr lang="es-ES" dirty="0" smtClean="0"/>
              <a:t>tros </a:t>
            </a:r>
            <a:r>
              <a:rPr lang="es-ES" dirty="0"/>
              <a:t>documentos publicados o diseminados por autoridades públicas competentes en los que se identifiquen riesgos vinculados a las Actividades Específicas y aquellos riesgos identificados por el propio Sujeto </a:t>
            </a:r>
            <a:r>
              <a:rPr lang="es-ES" dirty="0" smtClean="0"/>
              <a:t>Obligado.</a:t>
            </a:r>
          </a:p>
          <a:p>
            <a:pPr marL="534988" indent="-534988" algn="just"/>
            <a:r>
              <a:rPr lang="es-ES" dirty="0" smtClean="0"/>
              <a:t>GAFI: Informe </a:t>
            </a:r>
            <a:r>
              <a:rPr lang="es-ES" dirty="0"/>
              <a:t>de Evaluación </a:t>
            </a:r>
            <a:r>
              <a:rPr lang="es-ES" dirty="0" smtClean="0"/>
              <a:t>Mutua</a:t>
            </a:r>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EVALUACION DE RIESGOS – Amenazas del contexto</a:t>
            </a:r>
            <a:endParaRPr lang="es-AR" sz="3600" spc="-40" dirty="0"/>
          </a:p>
        </p:txBody>
      </p:sp>
    </p:spTree>
    <p:extLst>
      <p:ext uri="{BB962C8B-B14F-4D97-AF65-F5344CB8AC3E}">
        <p14:creationId xmlns:p14="http://schemas.microsoft.com/office/powerpoint/2010/main" val="800270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85799" y="2659225"/>
            <a:ext cx="10909192" cy="1856792"/>
          </a:xfrm>
        </p:spPr>
        <p:txBody>
          <a:bodyPr>
            <a:normAutofit lnSpcReduction="10000"/>
          </a:bodyPr>
          <a:lstStyle/>
          <a:p>
            <a:pPr marL="0" indent="0" algn="just">
              <a:buNone/>
            </a:pPr>
            <a:r>
              <a:rPr lang="es-ES" dirty="0" smtClean="0"/>
              <a:t>Consiste en la tarea de tener actualizada una base de datos de mis clientes con la finalidad de poder </a:t>
            </a:r>
            <a:r>
              <a:rPr lang="es-ES" dirty="0"/>
              <a:t>c</a:t>
            </a:r>
            <a:r>
              <a:rPr lang="es-ES" dirty="0" smtClean="0"/>
              <a:t>alificar </a:t>
            </a:r>
            <a:r>
              <a:rPr lang="es-ES" dirty="0"/>
              <a:t>y segmentar a todos sus Clientes de acuerdo con los factores de </a:t>
            </a:r>
            <a:r>
              <a:rPr lang="es-ES" dirty="0" smtClean="0"/>
              <a:t>riesgo (Cliente </a:t>
            </a:r>
            <a:r>
              <a:rPr lang="es-ES" dirty="0"/>
              <a:t>de riesgo alto, Cliente de riesgo medio y Cliente de riesgo </a:t>
            </a:r>
            <a:r>
              <a:rPr lang="es-ES" dirty="0" smtClean="0"/>
              <a:t>bajo)</a:t>
            </a:r>
          </a:p>
          <a:p>
            <a:pPr marL="0" indent="0" algn="just">
              <a:buNone/>
            </a:pPr>
            <a:endParaRPr lang="es-ES"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EVALUACION DE RIESGOS – “Mapeo” de mis clientes</a:t>
            </a:r>
            <a:endParaRPr lang="es-AR" sz="3600" spc="-40" dirty="0"/>
          </a:p>
        </p:txBody>
      </p:sp>
    </p:spTree>
    <p:extLst>
      <p:ext uri="{BB962C8B-B14F-4D97-AF65-F5344CB8AC3E}">
        <p14:creationId xmlns:p14="http://schemas.microsoft.com/office/powerpoint/2010/main" val="1775728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85799" y="1558212"/>
            <a:ext cx="10909192" cy="4170783"/>
          </a:xfrm>
        </p:spPr>
        <p:txBody>
          <a:bodyPr>
            <a:normAutofit/>
          </a:bodyPr>
          <a:lstStyle/>
          <a:p>
            <a:pPr marL="0" indent="0" algn="just">
              <a:buNone/>
            </a:pPr>
            <a:r>
              <a:rPr lang="es-ES" dirty="0" smtClean="0"/>
              <a:t>Es una herramienta que permite identificar los riesgos de LA/FT/FP en base al modelo implementado. Asigna valores con la finalidad de tener como resultado un “mapa de calor”, y en consecuencia, determinar tareas tendientes a disminuir los </a:t>
            </a:r>
            <a:r>
              <a:rPr lang="es-ES" dirty="0"/>
              <a:t>riesgos de </a:t>
            </a:r>
            <a:r>
              <a:rPr lang="es-ES" dirty="0" smtClean="0"/>
              <a:t>LA/FT/FP en las transacciones donde el Sujeto Obligado participe.</a:t>
            </a:r>
          </a:p>
          <a:p>
            <a:pPr marL="0" indent="0" algn="just">
              <a:buNone/>
            </a:pPr>
            <a:endParaRPr lang="es-ES"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MATRIZ DE RIESGO - Definición</a:t>
            </a:r>
            <a:endParaRPr lang="es-AR" sz="3600" spc="-40" dirty="0"/>
          </a:p>
        </p:txBody>
      </p:sp>
    </p:spTree>
    <p:extLst>
      <p:ext uri="{BB962C8B-B14F-4D97-AF65-F5344CB8AC3E}">
        <p14:creationId xmlns:p14="http://schemas.microsoft.com/office/powerpoint/2010/main" val="3922845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85799" y="1506893"/>
            <a:ext cx="10909192" cy="4170783"/>
          </a:xfrm>
        </p:spPr>
        <p:txBody>
          <a:bodyPr>
            <a:normAutofit/>
          </a:bodyPr>
          <a:lstStyle/>
          <a:p>
            <a:pPr marL="0" indent="0" algn="just">
              <a:buNone/>
            </a:pPr>
            <a:r>
              <a:rPr lang="es-ES" dirty="0" smtClean="0"/>
              <a:t>Se comparan tres </a:t>
            </a:r>
            <a:r>
              <a:rPr lang="es-ES" dirty="0" err="1"/>
              <a:t>inmobilirarias</a:t>
            </a:r>
            <a:r>
              <a:rPr lang="es-ES" dirty="0"/>
              <a:t> expuestas a distintos </a:t>
            </a:r>
            <a:r>
              <a:rPr lang="es-ES" dirty="0" smtClean="0"/>
              <a:t>riesgos según el factor “Zona </a:t>
            </a:r>
            <a:r>
              <a:rPr lang="es-ES" dirty="0" err="1" smtClean="0"/>
              <a:t>Geografica</a:t>
            </a:r>
            <a:r>
              <a:rPr lang="es-ES" dirty="0" smtClean="0"/>
              <a:t>”:</a:t>
            </a:r>
          </a:p>
          <a:p>
            <a:pPr marL="0" indent="0" algn="just">
              <a:buNone/>
            </a:pPr>
            <a:endParaRPr lang="es-ES" dirty="0"/>
          </a:p>
          <a:p>
            <a:pPr marL="0" indent="0" algn="just">
              <a:buNone/>
            </a:pPr>
            <a:endParaRPr lang="es-ES"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MATRIZ DE RIESGO - Ejemplo Comparativo</a:t>
            </a:r>
            <a:endParaRPr lang="es-AR" sz="3600" spc="-40" dirty="0"/>
          </a:p>
        </p:txBody>
      </p:sp>
      <p:graphicFrame>
        <p:nvGraphicFramePr>
          <p:cNvPr id="2" name="Tabla 1"/>
          <p:cNvGraphicFramePr>
            <a:graphicFrameLocks noGrp="1"/>
          </p:cNvGraphicFramePr>
          <p:nvPr>
            <p:extLst/>
          </p:nvPr>
        </p:nvGraphicFramePr>
        <p:xfrm>
          <a:off x="1782148" y="3592284"/>
          <a:ext cx="8238930" cy="921632"/>
        </p:xfrm>
        <a:graphic>
          <a:graphicData uri="http://schemas.openxmlformats.org/drawingml/2006/table">
            <a:tbl>
              <a:tblPr>
                <a:tableStyleId>{5C22544A-7EE6-4342-B048-85BDC9FD1C3A}</a:tableStyleId>
              </a:tblPr>
              <a:tblGrid>
                <a:gridCol w="3340358">
                  <a:extLst>
                    <a:ext uri="{9D8B030D-6E8A-4147-A177-3AD203B41FA5}">
                      <a16:colId xmlns:a16="http://schemas.microsoft.com/office/drawing/2014/main" val="1112121683"/>
                    </a:ext>
                  </a:extLst>
                </a:gridCol>
                <a:gridCol w="1604865">
                  <a:extLst>
                    <a:ext uri="{9D8B030D-6E8A-4147-A177-3AD203B41FA5}">
                      <a16:colId xmlns:a16="http://schemas.microsoft.com/office/drawing/2014/main" val="3989679119"/>
                    </a:ext>
                  </a:extLst>
                </a:gridCol>
                <a:gridCol w="1390262">
                  <a:extLst>
                    <a:ext uri="{9D8B030D-6E8A-4147-A177-3AD203B41FA5}">
                      <a16:colId xmlns:a16="http://schemas.microsoft.com/office/drawing/2014/main" val="706867362"/>
                    </a:ext>
                  </a:extLst>
                </a:gridCol>
                <a:gridCol w="1903445">
                  <a:extLst>
                    <a:ext uri="{9D8B030D-6E8A-4147-A177-3AD203B41FA5}">
                      <a16:colId xmlns:a16="http://schemas.microsoft.com/office/drawing/2014/main" val="2050414741"/>
                    </a:ext>
                  </a:extLst>
                </a:gridCol>
              </a:tblGrid>
              <a:tr h="221003">
                <a:tc>
                  <a:txBody>
                    <a:bodyPr/>
                    <a:lstStyle/>
                    <a:p>
                      <a:pPr algn="ctr" fontAlgn="b"/>
                      <a:r>
                        <a:rPr lang="es-ES" sz="1400" u="none" strike="noStrike" dirty="0">
                          <a:effectLst/>
                          <a:latin typeface="Montserrat"/>
                        </a:rPr>
                        <a:t> </a:t>
                      </a:r>
                      <a:endParaRPr lang="es-ES" sz="1400" b="0" i="0" u="none" strike="noStrike" dirty="0">
                        <a:solidFill>
                          <a:srgbClr val="000000"/>
                        </a:solidFill>
                        <a:effectLst/>
                        <a:latin typeface="Montserrat"/>
                      </a:endParaRPr>
                    </a:p>
                  </a:txBody>
                  <a:tcPr marL="9525" marR="9525" marT="9525" marB="0" anchor="b">
                    <a:solidFill>
                      <a:schemeClr val="bg2">
                        <a:lumMod val="90000"/>
                      </a:schemeClr>
                    </a:solidFill>
                  </a:tcPr>
                </a:tc>
                <a:tc>
                  <a:txBody>
                    <a:bodyPr/>
                    <a:lstStyle/>
                    <a:p>
                      <a:pPr algn="ctr" fontAlgn="b"/>
                      <a:r>
                        <a:rPr lang="es-ES" sz="1400" u="none" strike="noStrike" dirty="0">
                          <a:effectLst/>
                          <a:latin typeface="Montserrat"/>
                        </a:rPr>
                        <a:t>Posadas</a:t>
                      </a:r>
                      <a:endParaRPr lang="es-ES" sz="1400" b="0" i="0" u="none" strike="noStrike" dirty="0">
                        <a:solidFill>
                          <a:srgbClr val="000000"/>
                        </a:solidFill>
                        <a:effectLst/>
                        <a:latin typeface="Montserrat"/>
                      </a:endParaRPr>
                    </a:p>
                  </a:txBody>
                  <a:tcPr marL="9525" marR="9525" marT="9525" marB="0" anchor="b">
                    <a:solidFill>
                      <a:schemeClr val="bg2">
                        <a:lumMod val="90000"/>
                      </a:schemeClr>
                    </a:solidFill>
                  </a:tcPr>
                </a:tc>
                <a:tc>
                  <a:txBody>
                    <a:bodyPr/>
                    <a:lstStyle/>
                    <a:p>
                      <a:pPr algn="ctr" fontAlgn="b"/>
                      <a:r>
                        <a:rPr lang="es-ES" sz="1400" u="none" strike="noStrike" dirty="0">
                          <a:effectLst/>
                          <a:latin typeface="Montserrat"/>
                        </a:rPr>
                        <a:t>CABA</a:t>
                      </a:r>
                      <a:endParaRPr lang="es-ES" sz="1400" b="0" i="0" u="none" strike="noStrike" dirty="0">
                        <a:solidFill>
                          <a:srgbClr val="000000"/>
                        </a:solidFill>
                        <a:effectLst/>
                        <a:latin typeface="Montserrat"/>
                      </a:endParaRPr>
                    </a:p>
                  </a:txBody>
                  <a:tcPr marL="9525" marR="9525" marT="9525" marB="0" anchor="b">
                    <a:solidFill>
                      <a:schemeClr val="bg2">
                        <a:lumMod val="90000"/>
                      </a:schemeClr>
                    </a:solidFill>
                  </a:tcPr>
                </a:tc>
                <a:tc>
                  <a:txBody>
                    <a:bodyPr/>
                    <a:lstStyle/>
                    <a:p>
                      <a:pPr algn="ctr" fontAlgn="b"/>
                      <a:r>
                        <a:rPr lang="es-ES" sz="1400" u="none" strike="noStrike" dirty="0">
                          <a:effectLst/>
                          <a:latin typeface="Montserrat"/>
                        </a:rPr>
                        <a:t>Rosario</a:t>
                      </a:r>
                      <a:endParaRPr lang="es-ES" sz="1400" b="0" i="0" u="none" strike="noStrike" dirty="0">
                        <a:solidFill>
                          <a:srgbClr val="000000"/>
                        </a:solidFill>
                        <a:effectLst/>
                        <a:latin typeface="Montserrat"/>
                      </a:endParaRPr>
                    </a:p>
                  </a:txBody>
                  <a:tcPr marL="9525" marR="9525" marT="9525" marB="0" anchor="b">
                    <a:solidFill>
                      <a:schemeClr val="bg2">
                        <a:lumMod val="90000"/>
                      </a:schemeClr>
                    </a:solidFill>
                  </a:tcPr>
                </a:tc>
                <a:extLst>
                  <a:ext uri="{0D108BD9-81ED-4DB2-BD59-A6C34878D82A}">
                    <a16:rowId xmlns:a16="http://schemas.microsoft.com/office/drawing/2014/main" val="2567256579"/>
                  </a:ext>
                </a:extLst>
              </a:tr>
              <a:tr h="252977">
                <a:tc>
                  <a:txBody>
                    <a:bodyPr/>
                    <a:lstStyle/>
                    <a:p>
                      <a:pPr algn="ctr" fontAlgn="b"/>
                      <a:r>
                        <a:rPr lang="es-ES" sz="1400" u="none" strike="noStrike" dirty="0">
                          <a:effectLst/>
                          <a:latin typeface="Montserrat"/>
                        </a:rPr>
                        <a:t>Cliente que Transporte de bienes</a:t>
                      </a:r>
                      <a:endParaRPr lang="es-ES" sz="1400" b="0" i="0" u="none" strike="noStrike" dirty="0">
                        <a:solidFill>
                          <a:srgbClr val="000000"/>
                        </a:solidFill>
                        <a:effectLst/>
                        <a:latin typeface="Montserrat"/>
                      </a:endParaRPr>
                    </a:p>
                  </a:txBody>
                  <a:tcPr marL="9525" marR="9525" marT="9525" marB="0" anchor="b">
                    <a:solidFill>
                      <a:schemeClr val="bg2">
                        <a:lumMod val="90000"/>
                      </a:schemeClr>
                    </a:solidFill>
                  </a:tcPr>
                </a:tc>
                <a:tc>
                  <a:txBody>
                    <a:bodyPr/>
                    <a:lstStyle/>
                    <a:p>
                      <a:pPr algn="ctr" fontAlgn="b"/>
                      <a:r>
                        <a:rPr lang="es-ES" sz="1400" u="none" strike="noStrike" dirty="0">
                          <a:effectLst/>
                          <a:latin typeface="Montserrat"/>
                        </a:rPr>
                        <a:t>ALTO</a:t>
                      </a:r>
                      <a:endParaRPr lang="es-ES" sz="1400" b="0" i="0" u="none" strike="noStrike" dirty="0">
                        <a:solidFill>
                          <a:srgbClr val="000000"/>
                        </a:solidFill>
                        <a:effectLst/>
                        <a:latin typeface="Montserrat"/>
                      </a:endParaRPr>
                    </a:p>
                  </a:txBody>
                  <a:tcPr marL="9525" marR="9525" marT="9525" marB="0" anchor="b">
                    <a:noFill/>
                  </a:tcPr>
                </a:tc>
                <a:tc>
                  <a:txBody>
                    <a:bodyPr/>
                    <a:lstStyle/>
                    <a:p>
                      <a:pPr algn="ctr" fontAlgn="b"/>
                      <a:r>
                        <a:rPr lang="es-ES" sz="1400" u="none" strike="noStrike" dirty="0">
                          <a:effectLst/>
                          <a:latin typeface="Montserrat"/>
                        </a:rPr>
                        <a:t>BAJO</a:t>
                      </a:r>
                      <a:endParaRPr lang="es-ES" sz="1400" b="0" i="0" u="none" strike="noStrike" dirty="0">
                        <a:solidFill>
                          <a:srgbClr val="000000"/>
                        </a:solidFill>
                        <a:effectLst/>
                        <a:latin typeface="Montserrat"/>
                      </a:endParaRPr>
                    </a:p>
                  </a:txBody>
                  <a:tcPr marL="9525" marR="9525" marT="9525" marB="0" anchor="b">
                    <a:noFill/>
                  </a:tcPr>
                </a:tc>
                <a:tc>
                  <a:txBody>
                    <a:bodyPr/>
                    <a:lstStyle/>
                    <a:p>
                      <a:pPr algn="ctr" fontAlgn="b"/>
                      <a:r>
                        <a:rPr lang="es-ES" sz="1400" u="none" strike="noStrike" dirty="0">
                          <a:effectLst/>
                          <a:latin typeface="Montserrat"/>
                        </a:rPr>
                        <a:t>BAJO</a:t>
                      </a:r>
                      <a:endParaRPr lang="es-ES" sz="1400" b="0" i="0" u="none" strike="noStrike" dirty="0">
                        <a:solidFill>
                          <a:srgbClr val="000000"/>
                        </a:solidFill>
                        <a:effectLst/>
                        <a:latin typeface="Montserrat"/>
                      </a:endParaRPr>
                    </a:p>
                  </a:txBody>
                  <a:tcPr marL="9525" marR="9525" marT="9525" marB="0" anchor="b">
                    <a:noFill/>
                  </a:tcPr>
                </a:tc>
                <a:extLst>
                  <a:ext uri="{0D108BD9-81ED-4DB2-BD59-A6C34878D82A}">
                    <a16:rowId xmlns:a16="http://schemas.microsoft.com/office/drawing/2014/main" val="2699891497"/>
                  </a:ext>
                </a:extLst>
              </a:tr>
              <a:tr h="221003">
                <a:tc>
                  <a:txBody>
                    <a:bodyPr/>
                    <a:lstStyle/>
                    <a:p>
                      <a:pPr algn="ctr" fontAlgn="b"/>
                      <a:r>
                        <a:rPr lang="es-ES" sz="1400" u="none" strike="noStrike">
                          <a:effectLst/>
                          <a:latin typeface="Montserrat"/>
                        </a:rPr>
                        <a:t>Clientes con Vinculos PEP</a:t>
                      </a:r>
                      <a:endParaRPr lang="es-ES" sz="1400" b="0" i="0" u="none" strike="noStrike">
                        <a:solidFill>
                          <a:srgbClr val="000000"/>
                        </a:solidFill>
                        <a:effectLst/>
                        <a:latin typeface="Montserrat"/>
                      </a:endParaRPr>
                    </a:p>
                  </a:txBody>
                  <a:tcPr marL="9525" marR="9525" marT="9525" marB="0" anchor="b">
                    <a:solidFill>
                      <a:schemeClr val="bg2">
                        <a:lumMod val="90000"/>
                      </a:schemeClr>
                    </a:solidFill>
                  </a:tcPr>
                </a:tc>
                <a:tc>
                  <a:txBody>
                    <a:bodyPr/>
                    <a:lstStyle/>
                    <a:p>
                      <a:pPr algn="ctr" fontAlgn="b"/>
                      <a:r>
                        <a:rPr lang="es-ES" sz="1400" u="none" strike="noStrike">
                          <a:effectLst/>
                          <a:latin typeface="Montserrat"/>
                        </a:rPr>
                        <a:t>ALTO</a:t>
                      </a:r>
                      <a:endParaRPr lang="es-ES" sz="1400" b="0" i="0" u="none" strike="noStrike">
                        <a:solidFill>
                          <a:srgbClr val="000000"/>
                        </a:solidFill>
                        <a:effectLst/>
                        <a:latin typeface="Montserrat"/>
                      </a:endParaRPr>
                    </a:p>
                  </a:txBody>
                  <a:tcPr marL="9525" marR="9525" marT="9525" marB="0" anchor="b">
                    <a:noFill/>
                  </a:tcPr>
                </a:tc>
                <a:tc>
                  <a:txBody>
                    <a:bodyPr/>
                    <a:lstStyle/>
                    <a:p>
                      <a:pPr algn="ctr" fontAlgn="b"/>
                      <a:r>
                        <a:rPr lang="es-ES" sz="1400" u="none" strike="noStrike" dirty="0">
                          <a:effectLst/>
                          <a:latin typeface="Montserrat"/>
                        </a:rPr>
                        <a:t>MEDIO</a:t>
                      </a:r>
                      <a:endParaRPr lang="es-ES" sz="1400" b="0" i="0" u="none" strike="noStrike" dirty="0">
                        <a:solidFill>
                          <a:srgbClr val="000000"/>
                        </a:solidFill>
                        <a:effectLst/>
                        <a:latin typeface="Montserrat"/>
                      </a:endParaRPr>
                    </a:p>
                  </a:txBody>
                  <a:tcPr marL="9525" marR="9525" marT="9525" marB="0" anchor="b">
                    <a:noFill/>
                  </a:tcPr>
                </a:tc>
                <a:tc>
                  <a:txBody>
                    <a:bodyPr/>
                    <a:lstStyle/>
                    <a:p>
                      <a:pPr algn="ctr" fontAlgn="b"/>
                      <a:r>
                        <a:rPr lang="es-ES" sz="1400" u="none" strike="noStrike" dirty="0">
                          <a:effectLst/>
                          <a:latin typeface="Montserrat"/>
                        </a:rPr>
                        <a:t>MEDIO</a:t>
                      </a:r>
                      <a:endParaRPr lang="es-ES" sz="1400" b="0" i="0" u="none" strike="noStrike" dirty="0">
                        <a:solidFill>
                          <a:srgbClr val="000000"/>
                        </a:solidFill>
                        <a:effectLst/>
                        <a:latin typeface="Montserrat"/>
                      </a:endParaRPr>
                    </a:p>
                  </a:txBody>
                  <a:tcPr marL="9525" marR="9525" marT="9525" marB="0" anchor="b">
                    <a:noFill/>
                  </a:tcPr>
                </a:tc>
                <a:extLst>
                  <a:ext uri="{0D108BD9-81ED-4DB2-BD59-A6C34878D82A}">
                    <a16:rowId xmlns:a16="http://schemas.microsoft.com/office/drawing/2014/main" val="870177868"/>
                  </a:ext>
                </a:extLst>
              </a:tr>
              <a:tr h="221003">
                <a:tc>
                  <a:txBody>
                    <a:bodyPr/>
                    <a:lstStyle/>
                    <a:p>
                      <a:pPr algn="ctr" fontAlgn="b"/>
                      <a:r>
                        <a:rPr lang="es-ES" sz="1400" u="none" strike="noStrike" dirty="0">
                          <a:effectLst/>
                          <a:latin typeface="Montserrat"/>
                        </a:rPr>
                        <a:t>Clientes constructores</a:t>
                      </a:r>
                      <a:endParaRPr lang="es-ES" sz="1400" b="0" i="0" u="none" strike="noStrike" dirty="0">
                        <a:solidFill>
                          <a:srgbClr val="000000"/>
                        </a:solidFill>
                        <a:effectLst/>
                        <a:latin typeface="Montserrat"/>
                      </a:endParaRPr>
                    </a:p>
                  </a:txBody>
                  <a:tcPr marL="9525" marR="9525" marT="9525" marB="0" anchor="b">
                    <a:solidFill>
                      <a:schemeClr val="bg2">
                        <a:lumMod val="90000"/>
                      </a:schemeClr>
                    </a:solidFill>
                  </a:tcPr>
                </a:tc>
                <a:tc>
                  <a:txBody>
                    <a:bodyPr/>
                    <a:lstStyle/>
                    <a:p>
                      <a:pPr algn="ctr" fontAlgn="b"/>
                      <a:r>
                        <a:rPr lang="es-ES" sz="1400" u="none" strike="noStrike">
                          <a:effectLst/>
                          <a:latin typeface="Montserrat"/>
                        </a:rPr>
                        <a:t>BAJO</a:t>
                      </a:r>
                      <a:endParaRPr lang="es-ES" sz="1400" b="0" i="0" u="none" strike="noStrike">
                        <a:solidFill>
                          <a:srgbClr val="000000"/>
                        </a:solidFill>
                        <a:effectLst/>
                        <a:latin typeface="Montserrat"/>
                      </a:endParaRPr>
                    </a:p>
                  </a:txBody>
                  <a:tcPr marL="9525" marR="9525" marT="9525" marB="0" anchor="b">
                    <a:noFill/>
                  </a:tcPr>
                </a:tc>
                <a:tc>
                  <a:txBody>
                    <a:bodyPr/>
                    <a:lstStyle/>
                    <a:p>
                      <a:pPr algn="ctr" fontAlgn="b"/>
                      <a:r>
                        <a:rPr lang="es-ES" sz="1400" u="none" strike="noStrike" dirty="0">
                          <a:effectLst/>
                          <a:latin typeface="Montserrat"/>
                        </a:rPr>
                        <a:t>MEDIO</a:t>
                      </a:r>
                      <a:endParaRPr lang="es-ES" sz="1400" b="0" i="0" u="none" strike="noStrike" dirty="0">
                        <a:solidFill>
                          <a:srgbClr val="000000"/>
                        </a:solidFill>
                        <a:effectLst/>
                        <a:latin typeface="Montserrat"/>
                      </a:endParaRPr>
                    </a:p>
                  </a:txBody>
                  <a:tcPr marL="9525" marR="9525" marT="9525" marB="0" anchor="b">
                    <a:noFill/>
                  </a:tcPr>
                </a:tc>
                <a:tc>
                  <a:txBody>
                    <a:bodyPr/>
                    <a:lstStyle/>
                    <a:p>
                      <a:pPr algn="ctr" fontAlgn="b"/>
                      <a:r>
                        <a:rPr lang="es-ES" sz="1400" u="none" strike="noStrike" dirty="0">
                          <a:effectLst/>
                          <a:latin typeface="Montserrat"/>
                        </a:rPr>
                        <a:t>ALTO</a:t>
                      </a:r>
                      <a:endParaRPr lang="es-ES" sz="1400" b="0" i="0" u="none" strike="noStrike" dirty="0">
                        <a:solidFill>
                          <a:srgbClr val="000000"/>
                        </a:solidFill>
                        <a:effectLst/>
                        <a:latin typeface="Montserrat"/>
                      </a:endParaRPr>
                    </a:p>
                  </a:txBody>
                  <a:tcPr marL="9525" marR="9525" marT="9525" marB="0" anchor="b">
                    <a:noFill/>
                  </a:tcPr>
                </a:tc>
                <a:extLst>
                  <a:ext uri="{0D108BD9-81ED-4DB2-BD59-A6C34878D82A}">
                    <a16:rowId xmlns:a16="http://schemas.microsoft.com/office/drawing/2014/main" val="98615979"/>
                  </a:ext>
                </a:extLst>
              </a:tr>
            </a:tbl>
          </a:graphicData>
        </a:graphic>
      </p:graphicFrame>
    </p:spTree>
    <p:extLst>
      <p:ext uri="{BB962C8B-B14F-4D97-AF65-F5344CB8AC3E}">
        <p14:creationId xmlns:p14="http://schemas.microsoft.com/office/powerpoint/2010/main" val="1156822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85799" y="1558212"/>
            <a:ext cx="10909192" cy="4170783"/>
          </a:xfrm>
        </p:spPr>
        <p:txBody>
          <a:bodyPr>
            <a:normAutofit/>
          </a:bodyPr>
          <a:lstStyle/>
          <a:p>
            <a:pPr algn="just"/>
            <a:r>
              <a:rPr lang="es-ES" dirty="0" smtClean="0"/>
              <a:t>Definición: al </a:t>
            </a:r>
            <a:r>
              <a:rPr lang="es-ES" dirty="0"/>
              <a:t>documento, que contiene todas las políticas, procedimientos y controles que integran el Sistema de Prevención de LA/FT del Sujeto Obligado</a:t>
            </a:r>
            <a:r>
              <a:rPr lang="es-ES" dirty="0" smtClean="0"/>
              <a:t>.</a:t>
            </a:r>
          </a:p>
          <a:p>
            <a:pPr algn="just"/>
            <a:r>
              <a:rPr lang="es-ES" dirty="0" smtClean="0"/>
              <a:t>Normativa: Articulo 8 Res UIF 43/2024. Tiene que incluir las Políticas</a:t>
            </a:r>
            <a:r>
              <a:rPr lang="es-ES" dirty="0"/>
              <a:t>, procedimientos y controles de cumplimiento </a:t>
            </a:r>
            <a:r>
              <a:rPr lang="es-ES" dirty="0" smtClean="0"/>
              <a:t>mínimo enumeradas en el Art 7 </a:t>
            </a:r>
            <a:r>
              <a:rPr lang="es-ES" dirty="0"/>
              <a:t>Res UIF </a:t>
            </a:r>
            <a:r>
              <a:rPr lang="es-ES" dirty="0" smtClean="0"/>
              <a:t>43/2024.</a:t>
            </a:r>
          </a:p>
          <a:p>
            <a:pPr algn="just"/>
            <a:r>
              <a:rPr lang="es-ES" dirty="0" err="1" smtClean="0"/>
              <a:t>Actualizacion</a:t>
            </a:r>
            <a:r>
              <a:rPr lang="es-ES" dirty="0" smtClean="0"/>
              <a:t>: </a:t>
            </a:r>
            <a:r>
              <a:rPr lang="es-ES" dirty="0"/>
              <a:t>deberá ser revisado cada DOS (2) años sin perjuicio del deber de mantenerlo siempre actualizado en concordancia con la regulación vigente en la materia</a:t>
            </a:r>
            <a:endParaRPr lang="es-ES"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MANUALES DE PREVENCION LA/FT/FP</a:t>
            </a:r>
            <a:endParaRPr lang="es-AR" sz="3600" spc="-40" dirty="0"/>
          </a:p>
        </p:txBody>
      </p:sp>
    </p:spTree>
    <p:extLst>
      <p:ext uri="{BB962C8B-B14F-4D97-AF65-F5344CB8AC3E}">
        <p14:creationId xmlns:p14="http://schemas.microsoft.com/office/powerpoint/2010/main" val="1947599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Marcador de contenido 13">
            <a:extLst>
              <a:ext uri="{FF2B5EF4-FFF2-40B4-BE49-F238E27FC236}">
                <a16:creationId xmlns:a16="http://schemas.microsoft.com/office/drawing/2014/main" id="{F80EA15D-186D-3A65-EDB4-4EF5341DE19E}"/>
              </a:ext>
            </a:extLst>
          </p:cNvPr>
          <p:cNvSpPr>
            <a:spLocks noGrp="1"/>
          </p:cNvSpPr>
          <p:nvPr>
            <p:ph idx="1"/>
          </p:nvPr>
        </p:nvSpPr>
        <p:spPr>
          <a:xfrm>
            <a:off x="685799" y="1558212"/>
            <a:ext cx="10909192" cy="4170783"/>
          </a:xfrm>
        </p:spPr>
        <p:txBody>
          <a:bodyPr>
            <a:normAutofit fontScale="55000" lnSpcReduction="20000"/>
          </a:bodyPr>
          <a:lstStyle/>
          <a:p>
            <a:pPr algn="just"/>
            <a:r>
              <a:rPr lang="es-ES" dirty="0"/>
              <a:t>ARTÍCULO 7°. - Políticas, procedimientos y controles de cumplimiento </a:t>
            </a:r>
            <a:r>
              <a:rPr lang="es-ES" dirty="0" smtClean="0"/>
              <a:t>mínimo: </a:t>
            </a:r>
            <a:r>
              <a:rPr lang="es-ES" dirty="0"/>
              <a:t>(SE MENCIONAN ALGUNOS</a:t>
            </a:r>
            <a:r>
              <a:rPr lang="es-ES" dirty="0" smtClean="0"/>
              <a:t>)</a:t>
            </a:r>
          </a:p>
          <a:p>
            <a:pPr lvl="1" algn="just"/>
            <a:r>
              <a:rPr lang="es-ES" dirty="0" smtClean="0"/>
              <a:t>Consultar listados </a:t>
            </a:r>
            <a:r>
              <a:rPr lang="es-ES" dirty="0" err="1" smtClean="0"/>
              <a:t>terrroristas</a:t>
            </a:r>
            <a:r>
              <a:rPr lang="es-ES" dirty="0" smtClean="0"/>
              <a:t> </a:t>
            </a:r>
            <a:r>
              <a:rPr lang="es-ES" dirty="0"/>
              <a:t>(</a:t>
            </a:r>
            <a:r>
              <a:rPr lang="es-ES" dirty="0" err="1"/>
              <a:t>RePET</a:t>
            </a:r>
            <a:r>
              <a:rPr lang="es-ES" dirty="0" smtClean="0"/>
              <a:t>),</a:t>
            </a:r>
          </a:p>
          <a:p>
            <a:pPr lvl="1"/>
            <a:r>
              <a:rPr lang="es-ES" dirty="0"/>
              <a:t>Aplicar la normativa vigente en materia de </a:t>
            </a:r>
            <a:r>
              <a:rPr lang="es-ES" dirty="0" smtClean="0"/>
              <a:t>PEP (locales y/o extranjeros)</a:t>
            </a:r>
          </a:p>
          <a:p>
            <a:pPr lvl="1"/>
            <a:r>
              <a:rPr lang="es-ES" dirty="0" smtClean="0"/>
              <a:t>Realizar Tareas de Debida Diligencia Simplificada, media o reforzada; o continuada, según corresponda</a:t>
            </a:r>
          </a:p>
          <a:p>
            <a:pPr lvl="1"/>
            <a:r>
              <a:rPr lang="es-ES" dirty="0" smtClean="0"/>
              <a:t>Identificar </a:t>
            </a:r>
            <a:r>
              <a:rPr lang="es-ES" dirty="0"/>
              <a:t>y verificar, conforme a lo establecido en la presente, a los clientes y sus beneficiarios </a:t>
            </a:r>
            <a:r>
              <a:rPr lang="es-ES" dirty="0" smtClean="0"/>
              <a:t>finales.</a:t>
            </a:r>
          </a:p>
          <a:p>
            <a:pPr lvl="1"/>
            <a:r>
              <a:rPr lang="es-ES" dirty="0" smtClean="0"/>
              <a:t>Aceptar </a:t>
            </a:r>
            <a:r>
              <a:rPr lang="es-ES" dirty="0"/>
              <a:t>o rechazar a los Clientes de alto riesgo, incluyendo los fundamentos que sustenta esa </a:t>
            </a:r>
            <a:r>
              <a:rPr lang="es-ES" dirty="0" smtClean="0"/>
              <a:t>decisión.</a:t>
            </a:r>
          </a:p>
          <a:p>
            <a:pPr lvl="1"/>
            <a:r>
              <a:rPr lang="es-ES" dirty="0" smtClean="0"/>
              <a:t>Calificar </a:t>
            </a:r>
            <a:r>
              <a:rPr lang="es-ES" dirty="0"/>
              <a:t>y segmentar a todos sus Clientes de acuerdo con los factores de </a:t>
            </a:r>
            <a:r>
              <a:rPr lang="es-ES" dirty="0" smtClean="0"/>
              <a:t>riesgo. Establecer tareas de monitoreo</a:t>
            </a:r>
          </a:p>
          <a:p>
            <a:pPr lvl="1"/>
            <a:r>
              <a:rPr lang="es-ES" dirty="0" smtClean="0"/>
              <a:t>Analizar </a:t>
            </a:r>
            <a:r>
              <a:rPr lang="es-ES" dirty="0"/>
              <a:t>y registrar todas las Operaciones </a:t>
            </a:r>
            <a:r>
              <a:rPr lang="es-ES" dirty="0" smtClean="0"/>
              <a:t>Inusuales. Detectar </a:t>
            </a:r>
            <a:r>
              <a:rPr lang="es-ES" dirty="0"/>
              <a:t>y reportar a la UIF todas las Operaciones Sospechosas de </a:t>
            </a:r>
            <a:r>
              <a:rPr lang="es-ES" dirty="0" smtClean="0"/>
              <a:t>LA/FT.</a:t>
            </a:r>
          </a:p>
          <a:p>
            <a:pPr lvl="1"/>
            <a:r>
              <a:rPr lang="es-ES" dirty="0" smtClean="0"/>
              <a:t>Formular </a:t>
            </a:r>
            <a:r>
              <a:rPr lang="es-ES" dirty="0"/>
              <a:t>los Reportes Sistemáticos a la UIF</a:t>
            </a:r>
            <a:r>
              <a:rPr lang="es-ES" dirty="0" smtClean="0"/>
              <a:t>.</a:t>
            </a:r>
            <a:r>
              <a:rPr lang="es-ES" dirty="0"/>
              <a:t/>
            </a:r>
            <a:br>
              <a:rPr lang="es-ES" dirty="0"/>
            </a:br>
            <a:r>
              <a:rPr lang="es-ES" dirty="0"/>
              <a:t/>
            </a:r>
            <a:br>
              <a:rPr lang="es-ES" dirty="0"/>
            </a:br>
            <a:r>
              <a:rPr lang="es-ES" dirty="0"/>
              <a:t/>
            </a:r>
            <a:br>
              <a:rPr lang="es-ES" dirty="0"/>
            </a:br>
            <a:endParaRPr lang="es-ES" dirty="0" smtClean="0"/>
          </a:p>
        </p:txBody>
      </p:sp>
      <p:sp>
        <p:nvSpPr>
          <p:cNvPr id="19" name="Título 2">
            <a:extLst>
              <a:ext uri="{FF2B5EF4-FFF2-40B4-BE49-F238E27FC236}">
                <a16:creationId xmlns:a16="http://schemas.microsoft.com/office/drawing/2014/main" id="{A6DB8B76-55C0-4BE3-E44B-F61CA01CBB83}"/>
              </a:ext>
            </a:extLst>
          </p:cNvPr>
          <p:cNvSpPr>
            <a:spLocks noGrp="1"/>
          </p:cNvSpPr>
          <p:nvPr>
            <p:ph type="ctrTitle"/>
          </p:nvPr>
        </p:nvSpPr>
        <p:spPr>
          <a:xfrm>
            <a:off x="685799" y="352426"/>
            <a:ext cx="11415410" cy="636486"/>
          </a:xfrm>
        </p:spPr>
        <p:txBody>
          <a:bodyPr/>
          <a:lstStyle/>
          <a:p>
            <a:r>
              <a:rPr lang="es-AR" sz="3600" spc="-40" dirty="0" smtClean="0"/>
              <a:t>MANUALES DE PREVENCION LA/FT/FP</a:t>
            </a:r>
            <a:endParaRPr lang="es-AR" sz="3600" spc="-40" dirty="0"/>
          </a:p>
        </p:txBody>
      </p:sp>
    </p:spTree>
    <p:extLst>
      <p:ext uri="{BB962C8B-B14F-4D97-AF65-F5344CB8AC3E}">
        <p14:creationId xmlns:p14="http://schemas.microsoft.com/office/powerpoint/2010/main" val="387728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Marcador de contenido 1"/>
          <p:cNvSpPr>
            <a:spLocks noGrp="1"/>
          </p:cNvSpPr>
          <p:nvPr>
            <p:ph idx="10"/>
          </p:nvPr>
        </p:nvSpPr>
        <p:spPr/>
        <p:txBody>
          <a:bodyPr>
            <a:normAutofit fontScale="92500" lnSpcReduction="20000"/>
          </a:bodyPr>
          <a:lstStyle/>
          <a:p>
            <a:r>
              <a:rPr lang="es-ES" b="1" dirty="0"/>
              <a:t>ARTÍCULO 2°.- Definiciones.</a:t>
            </a:r>
            <a:r>
              <a:rPr lang="es-ES" dirty="0"/>
              <a:t/>
            </a:r>
            <a:br>
              <a:rPr lang="es-ES" dirty="0"/>
            </a:br>
            <a:r>
              <a:rPr lang="es-ES" dirty="0"/>
              <a:t/>
            </a:r>
            <a:br>
              <a:rPr lang="es-ES" dirty="0"/>
            </a:br>
            <a:r>
              <a:rPr lang="es-ES" dirty="0"/>
              <a:t>A los efectos de la presente Resolución se entenderá por:</a:t>
            </a:r>
            <a:r>
              <a:rPr lang="es-ES" dirty="0"/>
              <a:t/>
            </a:r>
            <a:br>
              <a:rPr lang="es-ES" dirty="0"/>
            </a:br>
            <a:r>
              <a:rPr lang="es-ES" dirty="0"/>
              <a:t/>
            </a:r>
            <a:br>
              <a:rPr lang="es-ES" dirty="0"/>
            </a:br>
            <a:r>
              <a:rPr lang="es-ES" dirty="0"/>
              <a:t>a. Actividades Específicas</a:t>
            </a:r>
            <a:r>
              <a:rPr lang="es-ES" dirty="0" smtClean="0"/>
              <a:t>:</a:t>
            </a:r>
          </a:p>
          <a:p>
            <a:r>
              <a:rPr lang="es-ES" dirty="0"/>
              <a:t>	</a:t>
            </a:r>
            <a:r>
              <a:rPr lang="es-ES" dirty="0" smtClean="0"/>
              <a:t>(i</a:t>
            </a:r>
            <a:r>
              <a:rPr lang="es-ES" dirty="0"/>
              <a:t>) Compra y/o venta de bienes </a:t>
            </a:r>
            <a:r>
              <a:rPr lang="es-ES" dirty="0" smtClean="0"/>
              <a:t>inmuebles (TODAS)</a:t>
            </a:r>
          </a:p>
          <a:p>
            <a:r>
              <a:rPr lang="es-ES" dirty="0"/>
              <a:t>	</a:t>
            </a:r>
            <a:r>
              <a:rPr lang="es-ES" dirty="0" smtClean="0"/>
              <a:t>(</a:t>
            </a:r>
            <a:r>
              <a:rPr lang="es-ES" dirty="0"/>
              <a:t>ii) Locación de bienes inmuebles cuyo monto anual, en una o varias operaciones, sea igual o superior a TRESCIENTOS (300) Salarios Mínimos, Vitales y Móviles</a:t>
            </a:r>
            <a:r>
              <a:rPr lang="es-ES" dirty="0" smtClean="0"/>
              <a:t>. </a:t>
            </a:r>
            <a:r>
              <a:rPr lang="es-ES" dirty="0" err="1" smtClean="0"/>
              <a:t>Calculos</a:t>
            </a:r>
            <a:r>
              <a:rPr lang="es-ES" dirty="0" smtClean="0"/>
              <a:t>:</a:t>
            </a:r>
          </a:p>
          <a:p>
            <a:r>
              <a:rPr lang="es-ES" dirty="0"/>
              <a:t>	</a:t>
            </a:r>
            <a:r>
              <a:rPr lang="es-ES" dirty="0" smtClean="0"/>
              <a:t>	</a:t>
            </a:r>
            <a:r>
              <a:rPr lang="es-ES" i="1" dirty="0" smtClean="0"/>
              <a:t>SMVM a junio 2025: 313.400</a:t>
            </a:r>
          </a:p>
          <a:p>
            <a:r>
              <a:rPr lang="es-ES" i="1" dirty="0"/>
              <a:t>	</a:t>
            </a:r>
            <a:r>
              <a:rPr lang="es-ES" i="1" dirty="0" smtClean="0"/>
              <a:t>	313.400 x 300 = 93.900.000 anual (7.825.000 mensual)</a:t>
            </a:r>
            <a:endParaRPr lang="es-ES" i="1" dirty="0"/>
          </a:p>
        </p:txBody>
      </p:sp>
      <p:sp>
        <p:nvSpPr>
          <p:cNvPr id="3" name="Título 2"/>
          <p:cNvSpPr>
            <a:spLocks noGrp="1"/>
          </p:cNvSpPr>
          <p:nvPr>
            <p:ph type="ctrTitle"/>
          </p:nvPr>
        </p:nvSpPr>
        <p:spPr/>
        <p:txBody>
          <a:bodyPr/>
          <a:lstStyle/>
          <a:p>
            <a:r>
              <a:rPr lang="es-AR" spc="-40" dirty="0"/>
              <a:t>Encuadre </a:t>
            </a:r>
            <a:r>
              <a:rPr lang="es-AR" spc="-40" dirty="0" smtClean="0"/>
              <a:t>Legal – </a:t>
            </a:r>
            <a:r>
              <a:rPr lang="es-AR" spc="-40" dirty="0" err="1" smtClean="0"/>
              <a:t>Resolucion</a:t>
            </a:r>
            <a:r>
              <a:rPr lang="es-AR" spc="-40" dirty="0" smtClean="0"/>
              <a:t> 43/2024 UIF</a:t>
            </a:r>
            <a:endParaRPr lang="es-ES" dirty="0"/>
          </a:p>
        </p:txBody>
      </p:sp>
    </p:spTree>
    <p:extLst>
      <p:ext uri="{BB962C8B-B14F-4D97-AF65-F5344CB8AC3E}">
        <p14:creationId xmlns:p14="http://schemas.microsoft.com/office/powerpoint/2010/main" val="3700769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Google Shape;102;p1">
            <a:extLst>
              <a:ext uri="{FF2B5EF4-FFF2-40B4-BE49-F238E27FC236}">
                <a16:creationId xmlns:a16="http://schemas.microsoft.com/office/drawing/2014/main" id="{029B1478-CFCD-477A-4E0D-AD2734608856}"/>
              </a:ext>
            </a:extLst>
          </p:cNvPr>
          <p:cNvSpPr txBox="1"/>
          <p:nvPr/>
        </p:nvSpPr>
        <p:spPr>
          <a:xfrm>
            <a:off x="10567932" y="5986889"/>
            <a:ext cx="1166751" cy="6327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3600"/>
              <a:buFont typeface="Calibri"/>
              <a:buNone/>
            </a:pPr>
            <a:endParaRPr sz="6000" i="0" u="none" strike="noStrike" cap="none" dirty="0">
              <a:solidFill>
                <a:schemeClr val="lt1"/>
              </a:solidFill>
              <a:latin typeface="Calibri"/>
              <a:ea typeface="Calibri"/>
              <a:cs typeface="Calibri"/>
              <a:sym typeface="Calibri"/>
            </a:endParaRPr>
          </a:p>
        </p:txBody>
      </p:sp>
      <p:sp>
        <p:nvSpPr>
          <p:cNvPr id="3" name="CuadroTexto 2">
            <a:extLst>
              <a:ext uri="{FF2B5EF4-FFF2-40B4-BE49-F238E27FC236}">
                <a16:creationId xmlns:a16="http://schemas.microsoft.com/office/drawing/2014/main" id="{B84791EE-07CC-C8F5-25AA-3A228861C1F2}"/>
              </a:ext>
            </a:extLst>
          </p:cNvPr>
          <p:cNvSpPr txBox="1"/>
          <p:nvPr/>
        </p:nvSpPr>
        <p:spPr>
          <a:xfrm>
            <a:off x="1408922" y="2149446"/>
            <a:ext cx="9349274" cy="1938992"/>
          </a:xfrm>
          <a:prstGeom prst="rect">
            <a:avLst/>
          </a:prstGeom>
          <a:noFill/>
        </p:spPr>
        <p:txBody>
          <a:bodyPr wrap="square" lIns="91440" tIns="45720" rIns="91440" bIns="45720" anchor="t">
            <a:spAutoFit/>
          </a:bodyPr>
          <a:lstStyle/>
          <a:p>
            <a:pPr algn="ctr"/>
            <a:r>
              <a:rPr lang="es" sz="6000" b="1" dirty="0" smtClean="0">
                <a:solidFill>
                  <a:schemeClr val="bg1"/>
                </a:solidFill>
                <a:latin typeface="Garamond" panose="02020404030301010803" pitchFamily="18" charset="0"/>
                <a:ea typeface="+mn-lt"/>
                <a:cs typeface="+mn-lt"/>
              </a:rPr>
              <a:t>RESOLUCIÓN</a:t>
            </a:r>
          </a:p>
          <a:p>
            <a:pPr algn="ctr"/>
            <a:r>
              <a:rPr lang="es" sz="6000" b="1" dirty="0" smtClean="0">
                <a:solidFill>
                  <a:schemeClr val="bg1"/>
                </a:solidFill>
                <a:latin typeface="Garamond" panose="02020404030301010803" pitchFamily="18" charset="0"/>
                <a:ea typeface="+mn-lt"/>
                <a:cs typeface="+mn-lt"/>
              </a:rPr>
              <a:t>UIF </a:t>
            </a:r>
            <a:r>
              <a:rPr lang="es" sz="6000" b="1" dirty="0" smtClean="0">
                <a:solidFill>
                  <a:schemeClr val="bg1"/>
                </a:solidFill>
                <a:latin typeface="Garamond" panose="02020404030301010803" pitchFamily="18" charset="0"/>
                <a:ea typeface="+mn-lt"/>
                <a:cs typeface="+mn-lt"/>
              </a:rPr>
              <a:t>43/2024</a:t>
            </a:r>
            <a:endParaRPr lang="es-ES" sz="6000" b="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096671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335">
          <a:extLst>
            <a:ext uri="{FF2B5EF4-FFF2-40B4-BE49-F238E27FC236}">
              <a16:creationId xmlns:a16="http://schemas.microsoft.com/office/drawing/2014/main" id="{FE5A637C-A4C3-836D-2F9C-AA546028764C}"/>
            </a:ext>
          </a:extLst>
        </p:cNvPr>
        <p:cNvGrpSpPr/>
        <p:nvPr/>
      </p:nvGrpSpPr>
      <p:grpSpPr>
        <a:xfrm>
          <a:off x="0" y="0"/>
          <a:ext cx="0" cy="0"/>
          <a:chOff x="0" y="0"/>
          <a:chExt cx="0" cy="0"/>
        </a:xfrm>
      </p:grpSpPr>
      <p:sp>
        <p:nvSpPr>
          <p:cNvPr id="17" name="Marcador de contenido 16">
            <a:extLst>
              <a:ext uri="{FF2B5EF4-FFF2-40B4-BE49-F238E27FC236}">
                <a16:creationId xmlns:a16="http://schemas.microsoft.com/office/drawing/2014/main" id="{EAA11F28-62F5-679B-CB0F-6AE8DCE7554E}"/>
              </a:ext>
            </a:extLst>
          </p:cNvPr>
          <p:cNvSpPr>
            <a:spLocks noGrp="1"/>
          </p:cNvSpPr>
          <p:nvPr>
            <p:ph idx="13"/>
          </p:nvPr>
        </p:nvSpPr>
        <p:spPr>
          <a:xfrm>
            <a:off x="685799" y="1750423"/>
            <a:ext cx="9574161" cy="4426540"/>
          </a:xfrm>
        </p:spPr>
        <p:txBody>
          <a:bodyPr vert="horz" lIns="91440" tIns="45720" rIns="91440" bIns="45720" rtlCol="0" anchor="t">
            <a:normAutofit lnSpcReduction="10000"/>
          </a:bodyPr>
          <a:lstStyle/>
          <a:p>
            <a:pPr>
              <a:lnSpc>
                <a:spcPct val="90000"/>
              </a:lnSpc>
            </a:pPr>
            <a:r>
              <a:rPr lang="es-ES" sz="2000" b="1" dirty="0" smtClean="0">
                <a:latin typeface="Montserrat"/>
              </a:rPr>
              <a:t>CAPITULO I: OBJETO Y DEFINICIONES</a:t>
            </a:r>
          </a:p>
          <a:p>
            <a:pPr>
              <a:lnSpc>
                <a:spcPct val="90000"/>
              </a:lnSpc>
            </a:pPr>
            <a:r>
              <a:rPr lang="es-ES" sz="2000" b="1" dirty="0">
                <a:latin typeface="Montserrat"/>
              </a:rPr>
              <a:t>CAPÍTULO II. SISTEMA DE PREVENCIÓN DE LA/FT DEL SUJETO </a:t>
            </a:r>
            <a:r>
              <a:rPr lang="es-ES" sz="2000" b="1" dirty="0" smtClean="0">
                <a:latin typeface="Montserrat"/>
              </a:rPr>
              <a:t>OBLIGADO: </a:t>
            </a:r>
            <a:r>
              <a:rPr lang="es-ES" sz="2000" dirty="0" err="1" smtClean="0">
                <a:latin typeface="Montserrat"/>
              </a:rPr>
              <a:t>Gestion</a:t>
            </a:r>
            <a:r>
              <a:rPr lang="es-ES" sz="2000" dirty="0" smtClean="0">
                <a:latin typeface="Montserrat"/>
              </a:rPr>
              <a:t> del riesgo. Procedimientos y controles. Manuales. Oficial de Cumplimiento. Capacitaciones. Evaluaciones</a:t>
            </a:r>
          </a:p>
          <a:p>
            <a:pPr>
              <a:lnSpc>
                <a:spcPct val="90000"/>
              </a:lnSpc>
            </a:pPr>
            <a:r>
              <a:rPr lang="es-ES" sz="2000" b="1" dirty="0">
                <a:latin typeface="Montserrat"/>
              </a:rPr>
              <a:t>CAPÍTULO III. DEBIDA DILIGENCIA. POLÍTICA DE IDENTIFICACIÓN, VERIFICACIÓN Y CONOCIMIENTO DEL CLIENTE Y DEL BENEFICIARIO FINAL</a:t>
            </a:r>
            <a:r>
              <a:rPr lang="es-ES" sz="2000" b="1" dirty="0" smtClean="0">
                <a:latin typeface="Montserrat"/>
              </a:rPr>
              <a:t>. </a:t>
            </a:r>
            <a:r>
              <a:rPr lang="es-ES" sz="2000" dirty="0" smtClean="0">
                <a:latin typeface="Montserrat"/>
              </a:rPr>
              <a:t>Reglas de identificación de clientes. Aceptación o rechazo. Calificación y segmentación</a:t>
            </a:r>
          </a:p>
          <a:p>
            <a:pPr>
              <a:lnSpc>
                <a:spcPct val="90000"/>
              </a:lnSpc>
            </a:pPr>
            <a:r>
              <a:rPr lang="es-ES" sz="2000" b="1" dirty="0">
                <a:latin typeface="Montserrat"/>
              </a:rPr>
              <a:t>CAPÍTULO IV. MONITOREO, ANÁLISIS Y </a:t>
            </a:r>
            <a:r>
              <a:rPr lang="es-ES" sz="2000" b="1" dirty="0" smtClean="0">
                <a:latin typeface="Montserrat"/>
              </a:rPr>
              <a:t>REPORTE. </a:t>
            </a:r>
            <a:r>
              <a:rPr lang="es-ES" sz="2000" dirty="0" smtClean="0">
                <a:latin typeface="Montserrat"/>
              </a:rPr>
              <a:t>Perfil transaccional. Registro de operaciones inusuales. ROS</a:t>
            </a:r>
          </a:p>
          <a:p>
            <a:pPr>
              <a:lnSpc>
                <a:spcPct val="90000"/>
              </a:lnSpc>
            </a:pPr>
            <a:r>
              <a:rPr lang="es-ES" sz="2000" b="1" dirty="0">
                <a:latin typeface="Montserrat"/>
              </a:rPr>
              <a:t>CAPÍTULO V. REGÍMENES INFORMATIVOS</a:t>
            </a:r>
            <a:r>
              <a:rPr lang="es-ES" sz="2000" b="1" dirty="0" smtClean="0">
                <a:latin typeface="Montserrat"/>
              </a:rPr>
              <a:t>. </a:t>
            </a:r>
            <a:r>
              <a:rPr lang="es-ES" sz="2000" dirty="0" smtClean="0">
                <a:latin typeface="Montserrat"/>
              </a:rPr>
              <a:t>Reportes Sistemáticos mensuales y anuales</a:t>
            </a:r>
            <a:endParaRPr lang="es-ES" sz="2000" b="1" dirty="0">
              <a:latin typeface="Montserrat"/>
            </a:endParaRPr>
          </a:p>
          <a:p>
            <a:pPr>
              <a:lnSpc>
                <a:spcPct val="90000"/>
              </a:lnSpc>
            </a:pPr>
            <a:r>
              <a:rPr lang="es-ES" sz="2000" b="1" dirty="0" smtClean="0">
                <a:latin typeface="Montserrat"/>
              </a:rPr>
              <a:t>CAPÍTULO VI. SANCIONES.</a:t>
            </a:r>
            <a:endParaRPr lang="es-ES" sz="2000" b="1" dirty="0">
              <a:latin typeface="Montserrat"/>
            </a:endParaRPr>
          </a:p>
        </p:txBody>
      </p:sp>
      <p:sp>
        <p:nvSpPr>
          <p:cNvPr id="19" name="Title 3">
            <a:extLst>
              <a:ext uri="{FF2B5EF4-FFF2-40B4-BE49-F238E27FC236}">
                <a16:creationId xmlns:a16="http://schemas.microsoft.com/office/drawing/2014/main" id="{8DB7D28E-A355-CABC-B2B3-B3AFDFD8D636}"/>
              </a:ext>
            </a:extLst>
          </p:cNvPr>
          <p:cNvSpPr txBox="1">
            <a:spLocks/>
          </p:cNvSpPr>
          <p:nvPr/>
        </p:nvSpPr>
        <p:spPr>
          <a:xfrm>
            <a:off x="680048" y="361052"/>
            <a:ext cx="10997135" cy="636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a:lstStyle>
          <a:p>
            <a:r>
              <a:rPr lang="es" dirty="0" smtClean="0"/>
              <a:t>Resolución </a:t>
            </a:r>
            <a:r>
              <a:rPr lang="es" dirty="0"/>
              <a:t>43/2024</a:t>
            </a:r>
            <a:endParaRPr lang="es-ES" dirty="0"/>
          </a:p>
        </p:txBody>
      </p:sp>
      <p:sp>
        <p:nvSpPr>
          <p:cNvPr id="21" name="Subtitle 7">
            <a:extLst>
              <a:ext uri="{FF2B5EF4-FFF2-40B4-BE49-F238E27FC236}">
                <a16:creationId xmlns:a16="http://schemas.microsoft.com/office/drawing/2014/main" id="{4DA42658-1D6B-D570-AB69-A02262B8F834}"/>
              </a:ext>
            </a:extLst>
          </p:cNvPr>
          <p:cNvSpPr txBox="1">
            <a:spLocks/>
          </p:cNvSpPr>
          <p:nvPr/>
        </p:nvSpPr>
        <p:spPr>
          <a:xfrm>
            <a:off x="680048" y="997538"/>
            <a:ext cx="10997135" cy="447675"/>
          </a:xfrm>
          <a:prstGeom prst="rect">
            <a:avLst/>
          </a:prstGeom>
        </p:spPr>
        <p:txBody>
          <a:bodyPr vert="horz" lIns="91440" tIns="45720" rIns="91440" bIns="45720" rtlCol="0" anchor="ctr">
            <a:no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Montserrat"/>
              </a:rPr>
              <a:t>UNIDAD DE INFORMACIÓN FINANCIERA</a:t>
            </a:r>
            <a:endParaRPr lang="es-ES" sz="2000" dirty="0"/>
          </a:p>
        </p:txBody>
      </p:sp>
    </p:spTree>
    <p:extLst>
      <p:ext uri="{BB962C8B-B14F-4D97-AF65-F5344CB8AC3E}">
        <p14:creationId xmlns:p14="http://schemas.microsoft.com/office/powerpoint/2010/main" val="2573524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335">
          <a:extLst>
            <a:ext uri="{FF2B5EF4-FFF2-40B4-BE49-F238E27FC236}">
              <a16:creationId xmlns:a16="http://schemas.microsoft.com/office/drawing/2014/main" id="{FE5A637C-A4C3-836D-2F9C-AA546028764C}"/>
            </a:ext>
          </a:extLst>
        </p:cNvPr>
        <p:cNvGrpSpPr/>
        <p:nvPr/>
      </p:nvGrpSpPr>
      <p:grpSpPr>
        <a:xfrm>
          <a:off x="0" y="0"/>
          <a:ext cx="0" cy="0"/>
          <a:chOff x="0" y="0"/>
          <a:chExt cx="0" cy="0"/>
        </a:xfrm>
      </p:grpSpPr>
      <p:sp>
        <p:nvSpPr>
          <p:cNvPr id="17" name="Marcador de contenido 16">
            <a:extLst>
              <a:ext uri="{FF2B5EF4-FFF2-40B4-BE49-F238E27FC236}">
                <a16:creationId xmlns:a16="http://schemas.microsoft.com/office/drawing/2014/main" id="{EAA11F28-62F5-679B-CB0F-6AE8DCE7554E}"/>
              </a:ext>
            </a:extLst>
          </p:cNvPr>
          <p:cNvSpPr>
            <a:spLocks noGrp="1"/>
          </p:cNvSpPr>
          <p:nvPr>
            <p:ph idx="13"/>
          </p:nvPr>
        </p:nvSpPr>
        <p:spPr>
          <a:xfrm>
            <a:off x="685799" y="1750423"/>
            <a:ext cx="10706879" cy="4855650"/>
          </a:xfrm>
        </p:spPr>
        <p:txBody>
          <a:bodyPr vert="horz" lIns="91440" tIns="45720" rIns="91440" bIns="45720" rtlCol="0" anchor="t">
            <a:normAutofit fontScale="47500" lnSpcReduction="20000"/>
          </a:bodyPr>
          <a:lstStyle/>
          <a:p>
            <a:pPr>
              <a:lnSpc>
                <a:spcPct val="90000"/>
              </a:lnSpc>
            </a:pPr>
            <a:r>
              <a:rPr lang="es-ES" sz="4200" b="1" dirty="0" smtClean="0">
                <a:latin typeface="Montserrat"/>
              </a:rPr>
              <a:t>Articulo </a:t>
            </a:r>
            <a:r>
              <a:rPr lang="es-ES" sz="4200" b="1" dirty="0">
                <a:latin typeface="Montserrat"/>
              </a:rPr>
              <a:t>19 Reglas de identificación y verificación de Clientes personas humanas</a:t>
            </a:r>
            <a:r>
              <a:rPr lang="es-ES" sz="4200" b="1" dirty="0" smtClean="0">
                <a:latin typeface="Montserrat"/>
              </a:rPr>
              <a:t>:</a:t>
            </a:r>
          </a:p>
          <a:p>
            <a:pPr>
              <a:lnSpc>
                <a:spcPct val="90000"/>
              </a:lnSpc>
            </a:pPr>
            <a:r>
              <a:rPr lang="es-ES" sz="3200" dirty="0"/>
              <a:t>a. Nombre y apellido completo, tipo y número de documento que acredite identidad.</a:t>
            </a:r>
            <a:br>
              <a:rPr lang="es-ES" sz="3200" dirty="0"/>
            </a:br>
            <a:r>
              <a:rPr lang="es-ES" sz="3200" dirty="0"/>
              <a:t/>
            </a:r>
            <a:br>
              <a:rPr lang="es-ES" sz="3200" dirty="0"/>
            </a:br>
            <a:r>
              <a:rPr lang="es-ES" sz="3200" dirty="0"/>
              <a:t>La identidad del Cliente deberá ser verificada utilizando documentos, datos o información de registros públicos y/u otras fuentes confiables; con resguardo de la evidencia correspondiente de tal proceso y de la copia del documento que acredite la identidad, acompañado por la persona humana. A tales fines se aceptarán como documentos válidos para acreditar la identidad, el documento nacional de identidad (DNI) emitido por autoridad competente nacional, y la Cédula de Identidad o el Pasaporte otorgados por autoridad competente de los respectivos países emisores.</a:t>
            </a:r>
            <a:br>
              <a:rPr lang="es-ES" sz="3200" dirty="0"/>
            </a:br>
            <a:r>
              <a:rPr lang="es-ES" sz="3200" dirty="0"/>
              <a:t/>
            </a:r>
            <a:br>
              <a:rPr lang="es-ES" sz="3200" dirty="0"/>
            </a:br>
            <a:r>
              <a:rPr lang="es-ES" sz="3200" dirty="0"/>
              <a:t>b. Nacionalidad, fecha y lugar de nacimiento.</a:t>
            </a:r>
            <a:br>
              <a:rPr lang="es-ES" sz="3200" dirty="0"/>
            </a:br>
            <a:r>
              <a:rPr lang="es-ES" sz="3200" dirty="0"/>
              <a:t/>
            </a:r>
            <a:br>
              <a:rPr lang="es-ES" sz="3200" dirty="0"/>
            </a:br>
            <a:r>
              <a:rPr lang="es-ES" sz="3200" dirty="0"/>
              <a:t>c. Estado Civil.</a:t>
            </a:r>
            <a:br>
              <a:rPr lang="es-ES" sz="3200" dirty="0"/>
            </a:br>
            <a:r>
              <a:rPr lang="es-ES" sz="3200" dirty="0"/>
              <a:t/>
            </a:r>
            <a:br>
              <a:rPr lang="es-ES" sz="3200" dirty="0"/>
            </a:br>
            <a:r>
              <a:rPr lang="es-ES" sz="3200" dirty="0"/>
              <a:t>d. Código único de identificación laboral (CUIL), Clave única de identificación tributaria (CUIT), Clave de identificación (CDI), o la clave de identificación que en el futuro sea creada por la Administración Federal de Ingresos Públicos (AFIP), o su equivalente para personas extranjeras, en caso de corresponder.</a:t>
            </a:r>
            <a:br>
              <a:rPr lang="es-ES" sz="3200" dirty="0"/>
            </a:br>
            <a:r>
              <a:rPr lang="es-ES" sz="3200" dirty="0"/>
              <a:t/>
            </a:r>
            <a:br>
              <a:rPr lang="es-ES" sz="3200" dirty="0"/>
            </a:br>
            <a:r>
              <a:rPr lang="es-ES" sz="3200" dirty="0"/>
              <a:t>e. Domicilio real (calle, número, localidad, provincia, país y código postal).</a:t>
            </a:r>
            <a:br>
              <a:rPr lang="es-ES" sz="3200" dirty="0"/>
            </a:br>
            <a:r>
              <a:rPr lang="es-ES" sz="3200" dirty="0"/>
              <a:t/>
            </a:r>
            <a:br>
              <a:rPr lang="es-ES" sz="3200" dirty="0"/>
            </a:br>
            <a:r>
              <a:rPr lang="es-ES" sz="3200" dirty="0"/>
              <a:t>f. Número de teléfono y dirección de correo electrónico.</a:t>
            </a:r>
            <a:br>
              <a:rPr lang="es-ES" sz="3200" dirty="0"/>
            </a:br>
            <a:r>
              <a:rPr lang="es-ES" sz="3200" dirty="0"/>
              <a:t/>
            </a:r>
            <a:br>
              <a:rPr lang="es-ES" sz="3200" dirty="0"/>
            </a:br>
            <a:r>
              <a:rPr lang="es-ES" sz="3200" dirty="0"/>
              <a:t>g. Actividad laboral o profesional principal.</a:t>
            </a:r>
            <a:br>
              <a:rPr lang="es-ES" sz="3200" dirty="0"/>
            </a:br>
            <a:r>
              <a:rPr lang="es-ES" sz="3200" dirty="0"/>
              <a:t/>
            </a:r>
            <a:br>
              <a:rPr lang="es-ES" sz="3200" dirty="0"/>
            </a:br>
            <a:r>
              <a:rPr lang="es-ES" sz="3200" dirty="0"/>
              <a:t>h. Dar cumplimiento a lo dispuesto en la Resolución UIF referida a PEP vigente en la materia.</a:t>
            </a:r>
            <a:br>
              <a:rPr lang="es-ES" sz="3200" dirty="0"/>
            </a:br>
            <a:r>
              <a:rPr lang="es-ES" sz="3200" dirty="0"/>
              <a:t/>
            </a:r>
            <a:br>
              <a:rPr lang="es-ES" sz="3200" dirty="0"/>
            </a:br>
            <a:r>
              <a:rPr lang="es-ES" sz="3200" dirty="0"/>
              <a:t>i. Dar cumplimiento a lo dispuesto en la Resolución UIF referida a </a:t>
            </a:r>
            <a:r>
              <a:rPr lang="es-ES" sz="3200" dirty="0" smtClean="0"/>
              <a:t>prevención de </a:t>
            </a:r>
            <a:r>
              <a:rPr lang="es-ES" sz="3200" dirty="0"/>
              <a:t>financiación del terrorismo.</a:t>
            </a:r>
            <a:endParaRPr lang="es-ES" sz="3200" dirty="0" smtClean="0">
              <a:latin typeface="Montserrat"/>
            </a:endParaRPr>
          </a:p>
        </p:txBody>
      </p:sp>
      <p:sp>
        <p:nvSpPr>
          <p:cNvPr id="19" name="Title 3">
            <a:extLst>
              <a:ext uri="{FF2B5EF4-FFF2-40B4-BE49-F238E27FC236}">
                <a16:creationId xmlns:a16="http://schemas.microsoft.com/office/drawing/2014/main" id="{8DB7D28E-A355-CABC-B2B3-B3AFDFD8D636}"/>
              </a:ext>
            </a:extLst>
          </p:cNvPr>
          <p:cNvSpPr txBox="1">
            <a:spLocks/>
          </p:cNvSpPr>
          <p:nvPr/>
        </p:nvSpPr>
        <p:spPr>
          <a:xfrm>
            <a:off x="680048" y="361052"/>
            <a:ext cx="10997135" cy="636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a:lstStyle>
          <a:p>
            <a:r>
              <a:rPr lang="es" dirty="0"/>
              <a:t>Resolución </a:t>
            </a:r>
            <a:r>
              <a:rPr lang="es" dirty="0" smtClean="0"/>
              <a:t>43/2024 – Cap III (Debida Diligencia)</a:t>
            </a:r>
            <a:endParaRPr lang="es-ES" dirty="0"/>
          </a:p>
        </p:txBody>
      </p:sp>
      <p:sp>
        <p:nvSpPr>
          <p:cNvPr id="21" name="Subtitle 7">
            <a:extLst>
              <a:ext uri="{FF2B5EF4-FFF2-40B4-BE49-F238E27FC236}">
                <a16:creationId xmlns:a16="http://schemas.microsoft.com/office/drawing/2014/main" id="{4DA42658-1D6B-D570-AB69-A02262B8F834}"/>
              </a:ext>
            </a:extLst>
          </p:cNvPr>
          <p:cNvSpPr txBox="1">
            <a:spLocks/>
          </p:cNvSpPr>
          <p:nvPr/>
        </p:nvSpPr>
        <p:spPr>
          <a:xfrm>
            <a:off x="680048" y="997538"/>
            <a:ext cx="10997135" cy="447675"/>
          </a:xfrm>
          <a:prstGeom prst="rect">
            <a:avLst/>
          </a:prstGeom>
        </p:spPr>
        <p:txBody>
          <a:bodyPr vert="horz" lIns="91440" tIns="45720" rIns="91440" bIns="45720" rtlCol="0" anchor="ctr">
            <a:no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Montserrat"/>
              </a:rPr>
              <a:t>UNIDAD DE INFORMACIÓN FINANCIERA</a:t>
            </a:r>
            <a:endParaRPr lang="es-ES" sz="2000" dirty="0"/>
          </a:p>
        </p:txBody>
      </p:sp>
    </p:spTree>
    <p:extLst>
      <p:ext uri="{BB962C8B-B14F-4D97-AF65-F5344CB8AC3E}">
        <p14:creationId xmlns:p14="http://schemas.microsoft.com/office/powerpoint/2010/main" val="183168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335">
          <a:extLst>
            <a:ext uri="{FF2B5EF4-FFF2-40B4-BE49-F238E27FC236}">
              <a16:creationId xmlns:a16="http://schemas.microsoft.com/office/drawing/2014/main" id="{FE5A637C-A4C3-836D-2F9C-AA546028764C}"/>
            </a:ext>
          </a:extLst>
        </p:cNvPr>
        <p:cNvGrpSpPr/>
        <p:nvPr/>
      </p:nvGrpSpPr>
      <p:grpSpPr>
        <a:xfrm>
          <a:off x="0" y="0"/>
          <a:ext cx="0" cy="0"/>
          <a:chOff x="0" y="0"/>
          <a:chExt cx="0" cy="0"/>
        </a:xfrm>
      </p:grpSpPr>
      <p:sp>
        <p:nvSpPr>
          <p:cNvPr id="17" name="Marcador de contenido 16">
            <a:extLst>
              <a:ext uri="{FF2B5EF4-FFF2-40B4-BE49-F238E27FC236}">
                <a16:creationId xmlns:a16="http://schemas.microsoft.com/office/drawing/2014/main" id="{EAA11F28-62F5-679B-CB0F-6AE8DCE7554E}"/>
              </a:ext>
            </a:extLst>
          </p:cNvPr>
          <p:cNvSpPr>
            <a:spLocks noGrp="1"/>
          </p:cNvSpPr>
          <p:nvPr>
            <p:ph idx="13"/>
          </p:nvPr>
        </p:nvSpPr>
        <p:spPr>
          <a:xfrm>
            <a:off x="751113" y="1526489"/>
            <a:ext cx="10706879" cy="2784254"/>
          </a:xfrm>
        </p:spPr>
        <p:txBody>
          <a:bodyPr vert="horz" lIns="91440" tIns="45720" rIns="91440" bIns="45720" rtlCol="0" anchor="t">
            <a:noAutofit/>
          </a:bodyPr>
          <a:lstStyle/>
          <a:p>
            <a:pPr>
              <a:lnSpc>
                <a:spcPct val="90000"/>
              </a:lnSpc>
            </a:pPr>
            <a:r>
              <a:rPr lang="es-ES" sz="1400" b="1" dirty="0" smtClean="0">
                <a:latin typeface="Montserrat"/>
              </a:rPr>
              <a:t>Articulo </a:t>
            </a:r>
            <a:r>
              <a:rPr lang="es-ES" sz="1400" b="1" dirty="0">
                <a:latin typeface="Montserrat"/>
              </a:rPr>
              <a:t>20 Reglas de identificación y verificación de Clientes personas jurídicas</a:t>
            </a:r>
            <a:r>
              <a:rPr lang="es-ES" sz="1100" b="1" dirty="0">
                <a:latin typeface="Montserrat"/>
              </a:rPr>
              <a:t>.</a:t>
            </a:r>
            <a:r>
              <a:rPr lang="es-ES" sz="1100" b="1" dirty="0" smtClean="0">
                <a:latin typeface="Montserrat"/>
              </a:rPr>
              <a:t>:</a:t>
            </a:r>
          </a:p>
          <a:p>
            <a:pPr>
              <a:lnSpc>
                <a:spcPct val="90000"/>
              </a:lnSpc>
            </a:pPr>
            <a:r>
              <a:rPr lang="es-ES" sz="1100" dirty="0"/>
              <a:t>a. </a:t>
            </a:r>
            <a:r>
              <a:rPr lang="es-ES" sz="1100" dirty="0" smtClean="0"/>
              <a:t>Denominación </a:t>
            </a:r>
            <a:r>
              <a:rPr lang="es-ES" sz="1100" dirty="0"/>
              <a:t>o razón social.</a:t>
            </a:r>
            <a:br>
              <a:rPr lang="es-ES" sz="1100" dirty="0"/>
            </a:br>
            <a:r>
              <a:rPr lang="es-ES" sz="1100" dirty="0"/>
              <a:t/>
            </a:r>
            <a:br>
              <a:rPr lang="es-ES" sz="1100" dirty="0"/>
            </a:br>
            <a:r>
              <a:rPr lang="es-ES" sz="1100" dirty="0"/>
              <a:t>b. Fecha y número de inscripción registral.</a:t>
            </a:r>
            <a:br>
              <a:rPr lang="es-ES" sz="1100" dirty="0"/>
            </a:br>
            <a:r>
              <a:rPr lang="es-ES" sz="1100" dirty="0"/>
              <a:t/>
            </a:r>
            <a:br>
              <a:rPr lang="es-ES" sz="1100" dirty="0"/>
            </a:br>
            <a:r>
              <a:rPr lang="es-ES" sz="1100" dirty="0"/>
              <a:t>c. CUIT, CDI, o Clave de Inversores del Exterior (CIE), o la clave de identificación que en el futuro fuera creada por la AFIP, o su equivalente para personas extranjeras, en caso de corresponder.</a:t>
            </a:r>
            <a:br>
              <a:rPr lang="es-ES" sz="1100" dirty="0"/>
            </a:br>
            <a:r>
              <a:rPr lang="es-ES" sz="1100" dirty="0"/>
              <a:t/>
            </a:r>
            <a:br>
              <a:rPr lang="es-ES" sz="1100" dirty="0"/>
            </a:br>
            <a:r>
              <a:rPr lang="es-ES" sz="1100" dirty="0"/>
              <a:t>d. Domicilio legal (calle, número, localidad, provincia, país y código postal).</a:t>
            </a:r>
            <a:br>
              <a:rPr lang="es-ES" sz="1100" dirty="0"/>
            </a:br>
            <a:r>
              <a:rPr lang="es-ES" sz="1100" dirty="0"/>
              <a:t/>
            </a:r>
            <a:br>
              <a:rPr lang="es-ES" sz="1100" dirty="0"/>
            </a:br>
            <a:r>
              <a:rPr lang="es-ES" sz="1100" dirty="0"/>
              <a:t>e. Copias del instrumento de constitución y/o estatuto social actualizado, a través del cual se deberá verificar la identificación del Cliente persona jurídica, utilizando documentos, datos o información de fuentes confiables; con resguardo de la evidencia correspondiente de tal proceso.</a:t>
            </a:r>
            <a:br>
              <a:rPr lang="es-ES" sz="1100" dirty="0"/>
            </a:br>
            <a:r>
              <a:rPr lang="es-ES" sz="1100" dirty="0"/>
              <a:t/>
            </a:r>
            <a:br>
              <a:rPr lang="es-ES" sz="1100" dirty="0"/>
            </a:br>
            <a:r>
              <a:rPr lang="es-ES" sz="1100" dirty="0"/>
              <a:t>f. Número de teléfono de la sede social y dirección de correo electrónico.</a:t>
            </a:r>
            <a:br>
              <a:rPr lang="es-ES" sz="1100" dirty="0"/>
            </a:br>
            <a:r>
              <a:rPr lang="es-ES" sz="1100" dirty="0"/>
              <a:t/>
            </a:r>
            <a:br>
              <a:rPr lang="es-ES" sz="1100" dirty="0"/>
            </a:br>
            <a:r>
              <a:rPr lang="es-ES" sz="1100" dirty="0"/>
              <a:t>g. Actividad principal realizada.</a:t>
            </a:r>
            <a:br>
              <a:rPr lang="es-ES" sz="1100" dirty="0"/>
            </a:br>
            <a:r>
              <a:rPr lang="es-ES" sz="1100" dirty="0"/>
              <a:t/>
            </a:r>
            <a:br>
              <a:rPr lang="es-ES" sz="1100" dirty="0"/>
            </a:br>
            <a:r>
              <a:rPr lang="es-ES" sz="1100" dirty="0"/>
              <a:t>h. Identificación de los representantes legales y/o apoderados, estos últimos cuando intervengan en la actividad específica, conforme las reglas para la identificación de personas humanas previstas en la presente resolución.</a:t>
            </a:r>
            <a:br>
              <a:rPr lang="es-ES" sz="1100" dirty="0"/>
            </a:br>
            <a:r>
              <a:rPr lang="es-ES" sz="1100" dirty="0"/>
              <a:t/>
            </a:r>
            <a:br>
              <a:rPr lang="es-ES" sz="1100" dirty="0"/>
            </a:br>
            <a:r>
              <a:rPr lang="es-ES" sz="1100" dirty="0"/>
              <a:t>i. Nómina de los integrantes del órgano de administración u órgano equivalente.</a:t>
            </a:r>
            <a:br>
              <a:rPr lang="es-ES" sz="1100" dirty="0"/>
            </a:br>
            <a:r>
              <a:rPr lang="es-ES" sz="1100" dirty="0"/>
              <a:t/>
            </a:r>
            <a:br>
              <a:rPr lang="es-ES" sz="1100" dirty="0"/>
            </a:br>
            <a:r>
              <a:rPr lang="es-ES" sz="1100" dirty="0"/>
              <a:t>j. Titularidad del capital social. En los casos en los cuales la titularidad del capital social presente un alto nivel de atomización por las características propias, se tendrá por cumplido este requisito mediante la identificación de los integrantes del consejo de administración o equivalente y/o aquellos que ejerzan el control efectivo de la persona jurídica.</a:t>
            </a:r>
            <a:br>
              <a:rPr lang="es-ES" sz="1100" dirty="0"/>
            </a:br>
            <a:r>
              <a:rPr lang="es-ES" sz="1100" dirty="0"/>
              <a:t/>
            </a:r>
            <a:br>
              <a:rPr lang="es-ES" sz="1100" dirty="0"/>
            </a:br>
            <a:r>
              <a:rPr lang="es-ES" sz="1100" dirty="0"/>
              <a:t>k. Identificación de beneficiarios finales y verificación de la identidad de los beneficiarios finales, de conformidad con la normativa vigente.</a:t>
            </a:r>
            <a:br>
              <a:rPr lang="es-ES" sz="1100" dirty="0"/>
            </a:br>
            <a:r>
              <a:rPr lang="es-ES" sz="1100" dirty="0"/>
              <a:t/>
            </a:r>
            <a:br>
              <a:rPr lang="es-ES" sz="1100" dirty="0"/>
            </a:br>
            <a:r>
              <a:rPr lang="es-ES" sz="1100" dirty="0"/>
              <a:t>l. Dar cumplimiento a lo dispuesto en la Resolución UIF referida a PEP vigente en la materia, en relación a los beneficiarios finales.</a:t>
            </a:r>
            <a:br>
              <a:rPr lang="es-ES" sz="1100" dirty="0"/>
            </a:br>
            <a:r>
              <a:rPr lang="es-ES" sz="1100" dirty="0"/>
              <a:t/>
            </a:r>
            <a:br>
              <a:rPr lang="es-ES" sz="1100" dirty="0"/>
            </a:br>
            <a:r>
              <a:rPr lang="es-ES" sz="1100" dirty="0"/>
              <a:t>m. Dar cumplimiento a lo dispuesto en la Resolución UIF referida a prevención de </a:t>
            </a:r>
            <a:r>
              <a:rPr lang="es-ES" sz="1100" dirty="0" smtClean="0"/>
              <a:t>financiación </a:t>
            </a:r>
            <a:r>
              <a:rPr lang="es-ES" sz="1100" dirty="0"/>
              <a:t>del terrorismo vigente, en relación a los beneficiarios finales.</a:t>
            </a:r>
            <a:endParaRPr lang="es-ES" sz="1100" dirty="0" smtClean="0">
              <a:latin typeface="Montserrat"/>
            </a:endParaRPr>
          </a:p>
        </p:txBody>
      </p:sp>
      <p:sp>
        <p:nvSpPr>
          <p:cNvPr id="19" name="Title 3">
            <a:extLst>
              <a:ext uri="{FF2B5EF4-FFF2-40B4-BE49-F238E27FC236}">
                <a16:creationId xmlns:a16="http://schemas.microsoft.com/office/drawing/2014/main" id="{8DB7D28E-A355-CABC-B2B3-B3AFDFD8D636}"/>
              </a:ext>
            </a:extLst>
          </p:cNvPr>
          <p:cNvSpPr txBox="1">
            <a:spLocks/>
          </p:cNvSpPr>
          <p:nvPr/>
        </p:nvSpPr>
        <p:spPr>
          <a:xfrm>
            <a:off x="680048" y="361052"/>
            <a:ext cx="10997135" cy="636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a:lstStyle>
          <a:p>
            <a:r>
              <a:rPr lang="es" dirty="0"/>
              <a:t>Resolución </a:t>
            </a:r>
            <a:r>
              <a:rPr lang="es" dirty="0" smtClean="0"/>
              <a:t>43/2024 – Cap III (Debida Diligencia)</a:t>
            </a:r>
            <a:endParaRPr lang="es-ES" dirty="0"/>
          </a:p>
        </p:txBody>
      </p:sp>
      <p:sp>
        <p:nvSpPr>
          <p:cNvPr id="21" name="Subtitle 7">
            <a:extLst>
              <a:ext uri="{FF2B5EF4-FFF2-40B4-BE49-F238E27FC236}">
                <a16:creationId xmlns:a16="http://schemas.microsoft.com/office/drawing/2014/main" id="{4DA42658-1D6B-D570-AB69-A02262B8F834}"/>
              </a:ext>
            </a:extLst>
          </p:cNvPr>
          <p:cNvSpPr txBox="1">
            <a:spLocks/>
          </p:cNvSpPr>
          <p:nvPr/>
        </p:nvSpPr>
        <p:spPr>
          <a:xfrm>
            <a:off x="680048" y="997538"/>
            <a:ext cx="10997135" cy="447675"/>
          </a:xfrm>
          <a:prstGeom prst="rect">
            <a:avLst/>
          </a:prstGeom>
        </p:spPr>
        <p:txBody>
          <a:bodyPr vert="horz" lIns="91440" tIns="45720" rIns="91440" bIns="45720" rtlCol="0" anchor="ctr">
            <a:no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Montserrat"/>
              </a:rPr>
              <a:t>UNIDAD DE INFORMACIÓN FINANCIERA</a:t>
            </a:r>
            <a:endParaRPr lang="es-ES" sz="2000" dirty="0"/>
          </a:p>
        </p:txBody>
      </p:sp>
    </p:spTree>
    <p:extLst>
      <p:ext uri="{BB962C8B-B14F-4D97-AF65-F5344CB8AC3E}">
        <p14:creationId xmlns:p14="http://schemas.microsoft.com/office/powerpoint/2010/main" val="2150472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335">
          <a:extLst>
            <a:ext uri="{FF2B5EF4-FFF2-40B4-BE49-F238E27FC236}">
              <a16:creationId xmlns:a16="http://schemas.microsoft.com/office/drawing/2014/main" id="{FE5A637C-A4C3-836D-2F9C-AA546028764C}"/>
            </a:ext>
          </a:extLst>
        </p:cNvPr>
        <p:cNvGrpSpPr/>
        <p:nvPr/>
      </p:nvGrpSpPr>
      <p:grpSpPr>
        <a:xfrm>
          <a:off x="0" y="0"/>
          <a:ext cx="0" cy="0"/>
          <a:chOff x="0" y="0"/>
          <a:chExt cx="0" cy="0"/>
        </a:xfrm>
      </p:grpSpPr>
      <p:sp>
        <p:nvSpPr>
          <p:cNvPr id="17" name="Marcador de contenido 16">
            <a:extLst>
              <a:ext uri="{FF2B5EF4-FFF2-40B4-BE49-F238E27FC236}">
                <a16:creationId xmlns:a16="http://schemas.microsoft.com/office/drawing/2014/main" id="{EAA11F28-62F5-679B-CB0F-6AE8DCE7554E}"/>
              </a:ext>
            </a:extLst>
          </p:cNvPr>
          <p:cNvSpPr>
            <a:spLocks noGrp="1"/>
          </p:cNvSpPr>
          <p:nvPr>
            <p:ph idx="13"/>
          </p:nvPr>
        </p:nvSpPr>
        <p:spPr>
          <a:xfrm>
            <a:off x="685799" y="1750423"/>
            <a:ext cx="10706879" cy="4426540"/>
          </a:xfrm>
        </p:spPr>
        <p:txBody>
          <a:bodyPr vert="horz" lIns="91440" tIns="45720" rIns="91440" bIns="45720" rtlCol="0" anchor="t">
            <a:normAutofit fontScale="92500" lnSpcReduction="10000"/>
          </a:bodyPr>
          <a:lstStyle/>
          <a:p>
            <a:pPr>
              <a:lnSpc>
                <a:spcPct val="90000"/>
              </a:lnSpc>
            </a:pPr>
            <a:r>
              <a:rPr lang="es-ES" sz="2000" dirty="0" smtClean="0">
                <a:latin typeface="Montserrat"/>
              </a:rPr>
              <a:t>Articulo 21 </a:t>
            </a:r>
            <a:r>
              <a:rPr lang="es-ES" sz="2000" dirty="0">
                <a:latin typeface="Montserrat"/>
              </a:rPr>
              <a:t>Reglas de identificación y verificación de otros tipos de </a:t>
            </a:r>
            <a:r>
              <a:rPr lang="es-ES" sz="2000" dirty="0" smtClean="0">
                <a:latin typeface="Montserrat"/>
              </a:rPr>
              <a:t>Clientes:</a:t>
            </a:r>
          </a:p>
          <a:p>
            <a:pPr>
              <a:lnSpc>
                <a:spcPct val="90000"/>
              </a:lnSpc>
            </a:pPr>
            <a:r>
              <a:rPr lang="es-ES" sz="1600" dirty="0"/>
              <a:t>a. Órganos, entes y demás estructuras jurídicas que conforman el Sector Público Nacional, Provincial y Municipal: se identificará exclusivamente a la persona humana que solicite la realización de la actividad específica, conforme las reglas generales para las personas humanas, y se deberá obtener copia fiel del instrumento en el que conste la asignación de la competencia para ejecutar dichos actos, ya sea que lo aporte el Cliente, o bien, lo obtenga el Sujeto Obligado a través de las publicaciones en los Boletines Oficiales correspondientes.</a:t>
            </a:r>
            <a:br>
              <a:rPr lang="es-ES" sz="1600" dirty="0"/>
            </a:br>
            <a:r>
              <a:rPr lang="es-ES" sz="1600" dirty="0"/>
              <a:t/>
            </a:r>
            <a:br>
              <a:rPr lang="es-ES" sz="1600" dirty="0"/>
            </a:br>
            <a:r>
              <a:rPr lang="es-ES" sz="1600" dirty="0"/>
              <a:t>b. Fideicomisos: se deberá identificar al Cliente mediante la denominación y prueba de su existencia (por ejemplo, mediante el contrato de fideicomiso). Se identificará al fiduciario, fiduciantes y, si estuvieren determinados los beneficiarios y/o fideicomisarios, como así también se deberá identificar al administrador o cualquier otra persona de características similares, conforme a las reglas generales previstas para las personas humanas y/o jurídicas, según corresponda. Asimismo, se deberá identificar a los beneficiarios finales del fideicomiso, de conformidad con la normativa vigente. En los casos de Fideicomisos Financieros, cuyos fiduciarios y colocadores son Sujetos Obligados de acuerdo a lo previsto en la Resolución UIF N° 78/23 o la que la reemplace o modifique en el futuro, solo deberá identificarse a los Fiduciarios.</a:t>
            </a:r>
            <a:br>
              <a:rPr lang="es-ES" sz="1600" dirty="0"/>
            </a:br>
            <a:r>
              <a:rPr lang="es-ES" sz="1600" dirty="0"/>
              <a:t/>
            </a:r>
            <a:br>
              <a:rPr lang="es-ES" sz="1600" dirty="0"/>
            </a:br>
            <a:r>
              <a:rPr lang="es-ES" sz="1600" dirty="0"/>
              <a:t>c. Fondos Comunes de Inversión: se identificará a la sociedad gerente y a la sociedad depositaria, en los términos dispuestos por las reglas previstas para las personas jurídicas.</a:t>
            </a:r>
            <a:br>
              <a:rPr lang="es-ES" sz="1600" dirty="0"/>
            </a:br>
            <a:r>
              <a:rPr lang="es-ES" sz="1600" dirty="0"/>
              <a:t/>
            </a:r>
            <a:br>
              <a:rPr lang="es-ES" sz="1600" dirty="0"/>
            </a:br>
            <a:r>
              <a:rPr lang="es-ES" sz="1600" dirty="0"/>
              <a:t>d. Otras estructuras jurídicas: se identificarán conforme a las reglas generales para las personas jurídicas, en lo que corresponda.</a:t>
            </a:r>
            <a:endParaRPr lang="es-ES" sz="1600" dirty="0" smtClean="0">
              <a:latin typeface="Montserrat"/>
            </a:endParaRPr>
          </a:p>
        </p:txBody>
      </p:sp>
      <p:sp>
        <p:nvSpPr>
          <p:cNvPr id="19" name="Title 3">
            <a:extLst>
              <a:ext uri="{FF2B5EF4-FFF2-40B4-BE49-F238E27FC236}">
                <a16:creationId xmlns:a16="http://schemas.microsoft.com/office/drawing/2014/main" id="{8DB7D28E-A355-CABC-B2B3-B3AFDFD8D636}"/>
              </a:ext>
            </a:extLst>
          </p:cNvPr>
          <p:cNvSpPr txBox="1">
            <a:spLocks/>
          </p:cNvSpPr>
          <p:nvPr/>
        </p:nvSpPr>
        <p:spPr>
          <a:xfrm>
            <a:off x="680048" y="361052"/>
            <a:ext cx="10997135" cy="636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42C4F"/>
                </a:solidFill>
                <a:latin typeface="Garamond" panose="02020404030301010803" pitchFamily="18" charset="0"/>
                <a:ea typeface="+mj-ea"/>
                <a:cs typeface="+mj-cs"/>
              </a:defRPr>
            </a:lvl1pPr>
          </a:lstStyle>
          <a:p>
            <a:r>
              <a:rPr lang="es" dirty="0"/>
              <a:t>Resolución </a:t>
            </a:r>
            <a:r>
              <a:rPr lang="es" dirty="0" smtClean="0"/>
              <a:t>43/2024 – Cap III (Debida Diligencia)</a:t>
            </a:r>
            <a:endParaRPr lang="es-ES" dirty="0"/>
          </a:p>
        </p:txBody>
      </p:sp>
      <p:sp>
        <p:nvSpPr>
          <p:cNvPr id="21" name="Subtitle 7">
            <a:extLst>
              <a:ext uri="{FF2B5EF4-FFF2-40B4-BE49-F238E27FC236}">
                <a16:creationId xmlns:a16="http://schemas.microsoft.com/office/drawing/2014/main" id="{4DA42658-1D6B-D570-AB69-A02262B8F834}"/>
              </a:ext>
            </a:extLst>
          </p:cNvPr>
          <p:cNvSpPr txBox="1">
            <a:spLocks/>
          </p:cNvSpPr>
          <p:nvPr/>
        </p:nvSpPr>
        <p:spPr>
          <a:xfrm>
            <a:off x="680048" y="997538"/>
            <a:ext cx="10997135" cy="447675"/>
          </a:xfrm>
          <a:prstGeom prst="rect">
            <a:avLst/>
          </a:prstGeom>
        </p:spPr>
        <p:txBody>
          <a:bodyPr vert="horz" lIns="91440" tIns="45720" rIns="91440" bIns="45720" rtlCol="0" anchor="ctr">
            <a:no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Montserrat"/>
              </a:rPr>
              <a:t>UNIDAD DE INFORMACIÓN FINANCIERA</a:t>
            </a:r>
            <a:endParaRPr lang="es-ES" sz="2000" dirty="0"/>
          </a:p>
        </p:txBody>
      </p:sp>
    </p:spTree>
    <p:extLst>
      <p:ext uri="{BB962C8B-B14F-4D97-AF65-F5344CB8AC3E}">
        <p14:creationId xmlns:p14="http://schemas.microsoft.com/office/powerpoint/2010/main" val="2076143559"/>
      </p:ext>
    </p:extLst>
  </p:cSld>
  <p:clrMapOvr>
    <a:masterClrMapping/>
  </p:clrMapOvr>
</p:sld>
</file>

<file path=ppt/theme/theme1.xml><?xml version="1.0" encoding="utf-8"?>
<a:theme xmlns:a="http://schemas.openxmlformats.org/drawingml/2006/main" name="Tema de Office">
  <a:themeElements>
    <a:clrScheme name="Colores gráficos">
      <a:dk1>
        <a:sysClr val="windowText" lastClr="000000"/>
      </a:dk1>
      <a:lt1>
        <a:sysClr val="window" lastClr="FFFFFF"/>
      </a:lt1>
      <a:dk2>
        <a:srgbClr val="0E2841"/>
      </a:dk2>
      <a:lt2>
        <a:srgbClr val="E8E8E8"/>
      </a:lt2>
      <a:accent1>
        <a:srgbClr val="242C4F"/>
      </a:accent1>
      <a:accent2>
        <a:srgbClr val="3A477E"/>
      </a:accent2>
      <a:accent3>
        <a:srgbClr val="7886C2"/>
      </a:accent3>
      <a:accent4>
        <a:srgbClr val="E7BA61"/>
      </a:accent4>
      <a:accent5>
        <a:srgbClr val="C00000"/>
      </a:accent5>
      <a:accent6>
        <a:srgbClr val="4EA72E"/>
      </a:accent6>
      <a:hlink>
        <a:srgbClr val="156082"/>
      </a:hlink>
      <a:folHlink>
        <a:srgbClr val="074F6A"/>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_2024 act" id="{64E691B9-4BEC-4FF6-8C77-CB8B7BB0A359}" vid="{A9C1682A-7E32-4EBF-8DBA-BDEAD16C08C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3482</TotalTime>
  <Words>1953</Words>
  <Application>Microsoft Office PowerPoint</Application>
  <PresentationFormat>Panorámica</PresentationFormat>
  <Paragraphs>260</Paragraphs>
  <Slides>35</Slides>
  <Notes>6</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35</vt:i4>
      </vt:variant>
    </vt:vector>
  </HeadingPairs>
  <TitlesOfParts>
    <vt:vector size="45" baseType="lpstr">
      <vt:lpstr>Aptos</vt:lpstr>
      <vt:lpstr>Arial</vt:lpstr>
      <vt:lpstr>Calibri</vt:lpstr>
      <vt:lpstr>Courier New</vt:lpstr>
      <vt:lpstr>Garamond</vt:lpstr>
      <vt:lpstr>Montserrat</vt:lpstr>
      <vt:lpstr>Times New Roman</vt:lpstr>
      <vt:lpstr>Trebuchet MS</vt:lpstr>
      <vt:lpstr>Wingdings</vt:lpstr>
      <vt:lpstr>Tema de Office</vt:lpstr>
      <vt:lpstr>Corredores Inmobiliarios Normativa en prevención de LA/FT/FP</vt:lpstr>
      <vt:lpstr>Presentación de PowerPoint</vt:lpstr>
      <vt:lpstr>Encuadre Legal – Ley 25.246 - Articulo 20 – Sujetos Obligados</vt:lpstr>
      <vt:lpstr>Encuadre Legal – Resolucion 43/2024 UIF</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REPORTES SISTEMATICOS</vt:lpstr>
      <vt:lpstr>RESOLUCION 43/2024 – ARTICULO 34</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RSM compra y/o venta de bienes inmuebles https://www.argentina.gob.ar/instructivos/rsm-compra-yo-venta-de-bienes-inmuebles</vt:lpstr>
      <vt:lpstr>Emisión de Reportes de Operaciones Sospechosas</vt:lpstr>
      <vt:lpstr>Emisión ROS. Secreto funcionarios UIF</vt:lpstr>
      <vt:lpstr>Puntos a considerar en la emisión de un ROS</vt:lpstr>
      <vt:lpstr>Conceptos relevantes en la emisión de un ROS</vt:lpstr>
      <vt:lpstr>EVALUACION DE RIESGOS MATRIZ DE RIESGO MANUALES DE PREVENCION</vt:lpstr>
      <vt:lpstr>EVALUACION DE RIESGOS - Normativa</vt:lpstr>
      <vt:lpstr>EVALUACION DE RIESGOS – Amenazas del contexto</vt:lpstr>
      <vt:lpstr>EVALUACION DE RIESGOS – “Mapeo” de mis clientes</vt:lpstr>
      <vt:lpstr>MATRIZ DE RIESGO - Definición</vt:lpstr>
      <vt:lpstr>MATRIZ DE RIESGO - Ejemplo Comparativo</vt:lpstr>
      <vt:lpstr>MANUALES DE PREVENCION LA/FT/FP</vt:lpstr>
      <vt:lpstr>MANUALES DE PREVENCION LA/FT/FP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Analia Rivas</dc:creator>
  <cp:lastModifiedBy>Juan</cp:lastModifiedBy>
  <cp:revision>1048</cp:revision>
  <dcterms:created xsi:type="dcterms:W3CDTF">2022-10-03T13:40:52Z</dcterms:created>
  <dcterms:modified xsi:type="dcterms:W3CDTF">2025-08-27T00:06:49Z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303951b-6b01-453a-9bdd-dbf0a319f40b_Enabled">
    <vt:lpwstr>true</vt:lpwstr>
  </property>
  <property fmtid="{D5CDD505-2E9C-101B-9397-08002B2CF9AE}" pid="3" name="MSIP_Label_a303951b-6b01-453a-9bdd-dbf0a319f40b_SetDate">
    <vt:lpwstr>2023-08-29T13:00:16Z</vt:lpwstr>
  </property>
  <property fmtid="{D5CDD505-2E9C-101B-9397-08002B2CF9AE}" pid="4" name="MSIP_Label_a303951b-6b01-453a-9bdd-dbf0a319f40b_Method">
    <vt:lpwstr>Standard</vt:lpwstr>
  </property>
  <property fmtid="{D5CDD505-2E9C-101B-9397-08002B2CF9AE}" pid="5" name="MSIP_Label_a303951b-6b01-453a-9bdd-dbf0a319f40b_Name">
    <vt:lpwstr>General</vt:lpwstr>
  </property>
  <property fmtid="{D5CDD505-2E9C-101B-9397-08002B2CF9AE}" pid="6" name="MSIP_Label_a303951b-6b01-453a-9bdd-dbf0a319f40b_SiteId">
    <vt:lpwstr>05cf0402-765e-4885-b7c4-9a0c316075fc</vt:lpwstr>
  </property>
  <property fmtid="{D5CDD505-2E9C-101B-9397-08002B2CF9AE}" pid="7" name="MSIP_Label_a303951b-6b01-453a-9bdd-dbf0a319f40b_ActionId">
    <vt:lpwstr>f394e181-b611-48d2-96d7-9fdca2c8d8a4</vt:lpwstr>
  </property>
  <property fmtid="{D5CDD505-2E9C-101B-9397-08002B2CF9AE}" pid="8" name="MSIP_Label_a303951b-6b01-453a-9bdd-dbf0a319f40b_ContentBits">
    <vt:lpwstr>0</vt:lpwstr>
  </property>
</Properties>
</file>